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53" r:id="rId2"/>
    <p:sldId id="401" r:id="rId3"/>
    <p:sldId id="402" r:id="rId4"/>
    <p:sldId id="404" r:id="rId5"/>
    <p:sldId id="397" r:id="rId6"/>
    <p:sldId id="399" r:id="rId7"/>
    <p:sldId id="403" r:id="rId8"/>
    <p:sldId id="398" r:id="rId9"/>
    <p:sldId id="382" r:id="rId10"/>
    <p:sldId id="387" r:id="rId11"/>
    <p:sldId id="354" r:id="rId12"/>
    <p:sldId id="355" r:id="rId13"/>
    <p:sldId id="379" r:id="rId14"/>
    <p:sldId id="380" r:id="rId15"/>
    <p:sldId id="361" r:id="rId16"/>
    <p:sldId id="384" r:id="rId17"/>
    <p:sldId id="388" r:id="rId18"/>
    <p:sldId id="390" r:id="rId19"/>
    <p:sldId id="391" r:id="rId20"/>
    <p:sldId id="392" r:id="rId21"/>
    <p:sldId id="393" r:id="rId22"/>
    <p:sldId id="394" r:id="rId23"/>
    <p:sldId id="395" r:id="rId24"/>
    <p:sldId id="396" r:id="rId25"/>
    <p:sldId id="356" r:id="rId2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5pPr>
    <a:lvl6pPr marL="2286000" algn="l" defTabSz="914400" rtl="0" eaLnBrk="1" latinLnBrk="0" hangingPunct="1">
      <a:defRPr kern="1200">
        <a:solidFill>
          <a:schemeClr val="tx1"/>
        </a:solidFill>
        <a:latin typeface="Arial" pitchFamily="34" charset="0"/>
        <a:ea typeface="微软雅黑" pitchFamily="34" charset="-122"/>
        <a:cs typeface="+mn-cs"/>
      </a:defRPr>
    </a:lvl6pPr>
    <a:lvl7pPr marL="2743200" algn="l" defTabSz="914400" rtl="0" eaLnBrk="1" latinLnBrk="0" hangingPunct="1">
      <a:defRPr kern="1200">
        <a:solidFill>
          <a:schemeClr val="tx1"/>
        </a:solidFill>
        <a:latin typeface="Arial" pitchFamily="34" charset="0"/>
        <a:ea typeface="微软雅黑" pitchFamily="34" charset="-122"/>
        <a:cs typeface="+mn-cs"/>
      </a:defRPr>
    </a:lvl7pPr>
    <a:lvl8pPr marL="3200400" algn="l" defTabSz="914400" rtl="0" eaLnBrk="1" latinLnBrk="0" hangingPunct="1">
      <a:defRPr kern="1200">
        <a:solidFill>
          <a:schemeClr val="tx1"/>
        </a:solidFill>
        <a:latin typeface="Arial" pitchFamily="34" charset="0"/>
        <a:ea typeface="微软雅黑" pitchFamily="34" charset="-122"/>
        <a:cs typeface="+mn-cs"/>
      </a:defRPr>
    </a:lvl8pPr>
    <a:lvl9pPr marL="3657600" algn="l" defTabSz="914400" rtl="0" eaLnBrk="1" latinLnBrk="0" hangingPunct="1">
      <a:defRPr kern="1200">
        <a:solidFill>
          <a:schemeClr val="tx1"/>
        </a:solidFill>
        <a:latin typeface="Arial" pitchFamily="34" charset="0"/>
        <a:ea typeface="微软雅黑"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AAB30"/>
    <a:srgbClr val="305B30"/>
    <a:srgbClr val="5AAB31"/>
    <a:srgbClr val="315B2F"/>
    <a:srgbClr val="006A32"/>
    <a:srgbClr val="000000"/>
    <a:srgbClr val="D72B1D"/>
    <a:srgbClr val="FF3C00"/>
    <a:srgbClr val="456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87972" autoAdjust="0"/>
  </p:normalViewPr>
  <p:slideViewPr>
    <p:cSldViewPr snapToGrid="0">
      <p:cViewPr>
        <p:scale>
          <a:sx n="69" d="100"/>
          <a:sy n="69" d="100"/>
        </p:scale>
        <p:origin x="552" y="80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19FA1-5C3F-C345-B6A3-4C8FC2C7CD4E}" type="datetimeFigureOut">
              <a:t>8/4/19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FD322C-AD76-3F42-8972-4B966F952129}" type="slidenum">
              <a:t>‹#›</a:t>
            </a:fld>
            <a:endParaRPr lang="en-US"/>
          </a:p>
        </p:txBody>
      </p:sp>
    </p:spTree>
    <p:extLst>
      <p:ext uri="{BB962C8B-B14F-4D97-AF65-F5344CB8AC3E}">
        <p14:creationId xmlns:p14="http://schemas.microsoft.com/office/powerpoint/2010/main" val="2101135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749061AB-A26C-470B-AC85-7C54C1F385D3}" type="datetimeFigureOut">
              <a:rPr lang="zh-CN" altLang="en-US"/>
              <a:pPr>
                <a:defRPr/>
              </a:pPr>
              <a:t>19/8/4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等线" pitchFamily="2" charset="-122"/>
                <a:ea typeface="等线" pitchFamily="2" charset="-122"/>
              </a:defRPr>
            </a:lvl1pPr>
          </a:lstStyle>
          <a:p>
            <a:pPr>
              <a:defRPr/>
            </a:pPr>
            <a:fld id="{E9014E29-F8E7-4C52-9839-AD5A1544E5AB}" type="slidenum">
              <a:rPr lang="zh-CN" altLang="en-US"/>
              <a:pPr>
                <a:defRPr/>
              </a:pPr>
              <a:t>‹#›</a:t>
            </a:fld>
            <a:endParaRPr lang="zh-CN" altLang="en-US"/>
          </a:p>
        </p:txBody>
      </p:sp>
    </p:spTree>
    <p:extLst>
      <p:ext uri="{BB962C8B-B14F-4D97-AF65-F5344CB8AC3E}">
        <p14:creationId xmlns:p14="http://schemas.microsoft.com/office/powerpoint/2010/main" val="1342746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1E0DA317-48DC-4CB8-8532-97BA744A8A51}" type="datetimeFigureOut">
              <a:rPr lang="zh-CN" altLang="en-US"/>
              <a:pPr>
                <a:defRPr/>
              </a:pPr>
              <a:t>19/8/4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D756BB3-6DA3-4DE6-8FDD-712E98F7C6AD}"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80BED989-F680-4821-8987-0BA72EC71936}" type="datetimeFigureOut">
              <a:rPr lang="zh-CN" altLang="en-US"/>
              <a:pPr>
                <a:defRPr/>
              </a:pPr>
              <a:t>19/8/4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31CB26-077E-40D6-8724-F686564A63F0}"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1665954B-EEA8-4459-B839-5A3E682AABC7}" type="datetimeFigureOut">
              <a:rPr lang="zh-CN" altLang="en-US"/>
              <a:pPr>
                <a:defRPr/>
              </a:pPr>
              <a:t>19/8/4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01F6756-0F50-4D5E-9985-56A7414565C0}"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1BA88629-45A9-4A4C-A723-A269B6AB9A9D}" type="datetimeFigureOut">
              <a:rPr lang="zh-CN" altLang="en-US"/>
              <a:pPr>
                <a:defRPr/>
              </a:pPr>
              <a:t>19/8/4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7E1A7FB-4086-437B-9F57-485AC25549F2}"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1D69ECF6-5D78-42A0-A378-1634AD0D2E97}" type="datetimeFigureOut">
              <a:rPr lang="zh-CN" altLang="en-US"/>
              <a:pPr>
                <a:defRPr/>
              </a:pPr>
              <a:t>19/8/4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0FFB34F-8E5C-4A94-AA61-EBC490A00BBC}"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6D411FD7-308B-41F1-9C9A-E312B49C2E33}" type="datetimeFigureOut">
              <a:rPr lang="zh-CN" altLang="en-US"/>
              <a:pPr>
                <a:defRPr/>
              </a:pPr>
              <a:t>19/8/4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6100F32-87B3-46AC-847E-D05A0DB35AA9}"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0" y="5133719"/>
            <a:ext cx="775136" cy="246221"/>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eaLnBrk="1" fontAlgn="auto" hangingPunct="1">
              <a:spcBef>
                <a:spcPts val="0"/>
              </a:spcBef>
              <a:spcAft>
                <a:spcPts val="0"/>
              </a:spcAft>
            </a:pPr>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eaLnBrk="1" fontAlgn="auto" hangingPunct="1">
              <a:spcBef>
                <a:spcPts val="0"/>
              </a:spcBef>
              <a:spcAft>
                <a:spcPts val="0"/>
              </a:spcAft>
            </a:pPr>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eaLnBrk="1" fontAlgn="auto" hangingPunct="1">
              <a:spcBef>
                <a:spcPts val="0"/>
              </a:spcBef>
              <a:spcAft>
                <a:spcPts val="0"/>
              </a:spcAft>
            </a:pPr>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pPr eaLnBrk="1" fontAlgn="auto" hangingPunct="1">
              <a:spcBef>
                <a:spcPts val="0"/>
              </a:spcBef>
              <a:spcAft>
                <a:spcPts val="0"/>
              </a:spcAft>
            </a:pPr>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pPr eaLnBrk="1" fontAlgn="auto" hangingPunct="1">
              <a:spcBef>
                <a:spcPts val="0"/>
              </a:spcBef>
              <a:spcAft>
                <a:spcPts val="0"/>
              </a:spcAft>
            </a:pPr>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D3FEA013-4FD9-4D43-A998-0118A3E27C07}" type="datetimeFigureOut">
              <a:rPr lang="zh-CN" altLang="en-US"/>
              <a:pPr>
                <a:defRPr/>
              </a:pPr>
              <a:t>19/8/4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54019E8-621B-4E14-AA56-4C2C3E7C1EF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387D6481-1569-4E27-A731-A4128EA90D87}" type="datetimeFigureOut">
              <a:rPr lang="zh-CN" altLang="en-US"/>
              <a:pPr>
                <a:defRPr/>
              </a:pPr>
              <a:t>19/8/4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8CA33AF-AF11-45F4-B12F-DF301D0ED7AF}"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B8897DDE-6CBD-4FBD-8A49-E4745CABDE46}" type="datetimeFigureOut">
              <a:rPr lang="zh-CN" altLang="en-US"/>
              <a:pPr>
                <a:defRPr/>
              </a:pPr>
              <a:t>19/8/4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F97CF00-82FE-4C85-9A4D-C90BF0B8A9CA}"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CB62F3D2-BBE9-4D01-A833-AD43207B532E}" type="datetimeFigureOut">
              <a:rPr lang="zh-CN" altLang="en-US"/>
              <a:pPr>
                <a:defRPr/>
              </a:pPr>
              <a:t>19/8/4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77D0907-E415-473E-9329-26CC5AC83228}"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004975ED-6F40-47BD-B478-925E60048268}" type="datetimeFigureOut">
              <a:rPr lang="zh-CN" altLang="en-US"/>
              <a:pPr>
                <a:defRPr/>
              </a:pPr>
              <a:t>19/8/4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CAAAAB4-F317-4F05-983C-34CB7D01986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椭圆 6"/>
          <p:cNvSpPr/>
          <p:nvPr userDrawn="1"/>
        </p:nvSpPr>
        <p:spPr>
          <a:xfrm flipH="1">
            <a:off x="5411788" y="-1219200"/>
            <a:ext cx="681037" cy="682625"/>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userDrawn="1"/>
        </p:nvSpPr>
        <p:spPr>
          <a:xfrm flipH="1">
            <a:off x="6354763" y="-1219200"/>
            <a:ext cx="682625" cy="682625"/>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09"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2pPr>
      <a:lvl3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3pPr>
      <a:lvl4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4pPr>
      <a:lvl5pPr algn="l" rtl="0" eaLnBrk="0" fontAlgn="base" hangingPunct="0">
        <a:lnSpc>
          <a:spcPct val="90000"/>
        </a:lnSpc>
        <a:spcBef>
          <a:spcPct val="0"/>
        </a:spcBef>
        <a:spcAft>
          <a:spcPct val="0"/>
        </a:spcAft>
        <a:defRPr sz="4400">
          <a:solidFill>
            <a:schemeClr val="tx1"/>
          </a:solidFill>
          <a:latin typeface="Arial"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itchFamily="34" charset="0"/>
          <a:ea typeface="微软雅黑" pitchFamily="34"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png"/><Relationship Id="rId5" Type="http://schemas.microsoft.com/office/2007/relationships/hdphoto" Target="../media/hdphoto1.wdp"/><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4.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428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6" name="文本框 5"/>
          <p:cNvSpPr txBox="1">
            <a:spLocks noChangeArrowheads="1"/>
          </p:cNvSpPr>
          <p:nvPr/>
        </p:nvSpPr>
        <p:spPr bwMode="auto">
          <a:xfrm>
            <a:off x="1078592" y="4803607"/>
            <a:ext cx="8639175" cy="923330"/>
          </a:xfrm>
          <a:prstGeom prst="rect">
            <a:avLst/>
          </a:prstGeom>
          <a:noFill/>
          <a:ln w="9525">
            <a:noFill/>
            <a:miter lim="800000"/>
            <a:headEnd/>
            <a:tailEnd/>
          </a:ln>
        </p:spPr>
        <p:txBody>
          <a:bodyPr wrap="square">
            <a:spAutoFit/>
          </a:bodyPr>
          <a:lstStyle/>
          <a:p>
            <a:pPr algn="ctr" eaLnBrk="1" hangingPunct="1"/>
            <a:r>
              <a:rPr lang="en-US" altLang="zh-CN" sz="5400" b="1">
                <a:solidFill>
                  <a:srgbClr val="4B8E37"/>
                </a:solidFill>
                <a:latin typeface="微软雅黑" pitchFamily="34" charset="-122"/>
              </a:rPr>
              <a:t>APLIKASI CSR &amp; PKBL</a:t>
            </a:r>
            <a:endParaRPr lang="zh-CN" altLang="en-US" sz="5400" b="1">
              <a:solidFill>
                <a:srgbClr val="4B8E37"/>
              </a:solidFill>
              <a:latin typeface="微软雅黑" pitchFamily="34" charset="-122"/>
            </a:endParaRPr>
          </a:p>
        </p:txBody>
      </p:sp>
      <p:sp>
        <p:nvSpPr>
          <p:cNvPr id="10" name="文本框 9"/>
          <p:cNvSpPr txBox="1">
            <a:spLocks noChangeArrowheads="1"/>
          </p:cNvSpPr>
          <p:nvPr/>
        </p:nvSpPr>
        <p:spPr bwMode="auto">
          <a:xfrm>
            <a:off x="1484994" y="5789444"/>
            <a:ext cx="8094663" cy="369332"/>
          </a:xfrm>
          <a:prstGeom prst="rect">
            <a:avLst/>
          </a:prstGeom>
          <a:noFill/>
          <a:ln w="9525">
            <a:noFill/>
            <a:miter lim="800000"/>
            <a:headEnd/>
            <a:tailEnd/>
          </a:ln>
        </p:spPr>
        <p:txBody>
          <a:bodyPr wrap="square">
            <a:spAutoFit/>
          </a:bodyPr>
          <a:lstStyle/>
          <a:p>
            <a:pPr algn="dist" eaLnBrk="1" hangingPunct="1"/>
            <a:r>
              <a:rPr lang="en-US" altLang="zh-CN" b="1">
                <a:solidFill>
                  <a:srgbClr val="4B8E37"/>
                </a:solidFill>
                <a:latin typeface="微软雅黑" pitchFamily="34" charset="-122"/>
              </a:rPr>
              <a:t>BAGIAN PEREKONOMIAN, SEKRETARIAT DAERAH KOTA SEMARANG</a:t>
            </a:r>
            <a:endParaRPr lang="zh-CN" altLang="en-US" b="1">
              <a:solidFill>
                <a:srgbClr val="4B8E37"/>
              </a:solidFill>
              <a:latin typeface="微软雅黑" pitchFamily="34" charset="-122"/>
            </a:endParaRPr>
          </a:p>
        </p:txBody>
      </p:sp>
      <p:pic>
        <p:nvPicPr>
          <p:cNvPr id="4" name="图片 3"/>
          <p:cNvPicPr>
            <a:picLocks noChangeAspect="1"/>
          </p:cNvPicPr>
          <p:nvPr/>
        </p:nvPicPr>
        <p:blipFill>
          <a:blip r:embed="rId2" cstate="email"/>
          <a:srcRect/>
          <a:stretch>
            <a:fillRect/>
          </a:stretch>
        </p:blipFill>
        <p:spPr bwMode="auto">
          <a:xfrm>
            <a:off x="1035050" y="198438"/>
            <a:ext cx="10423525" cy="4587875"/>
          </a:xfrm>
          <a:prstGeom prst="rect">
            <a:avLst/>
          </a:prstGeom>
          <a:noFill/>
          <a:ln w="9525">
            <a:noFill/>
            <a:miter lim="800000"/>
            <a:headEnd/>
            <a:tailEnd/>
          </a:ln>
        </p:spPr>
      </p:pic>
      <p:sp>
        <p:nvSpPr>
          <p:cNvPr id="17"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grpSp>
        <p:nvGrpSpPr>
          <p:cNvPr id="2" name="组合 4"/>
          <p:cNvGrpSpPr>
            <a:grpSpLocks/>
          </p:cNvGrpSpPr>
          <p:nvPr/>
        </p:nvGrpSpPr>
        <p:grpSpPr bwMode="auto">
          <a:xfrm>
            <a:off x="9315450" y="5310188"/>
            <a:ext cx="1865313" cy="1085850"/>
            <a:chOff x="9315080" y="5310277"/>
            <a:chExt cx="1865823" cy="1086231"/>
          </a:xfrm>
        </p:grpSpPr>
        <p:pic>
          <p:nvPicPr>
            <p:cNvPr id="13321" name="图片 11"/>
            <p:cNvPicPr>
              <a:picLocks noChangeAspect="1"/>
            </p:cNvPicPr>
            <p:nvPr/>
          </p:nvPicPr>
          <p:blipFill>
            <a:blip r:embed="rId3" cstate="email"/>
            <a:srcRect/>
            <a:stretch>
              <a:fillRect/>
            </a:stretch>
          </p:blipFill>
          <p:spPr bwMode="auto">
            <a:xfrm rot="3880167">
              <a:off x="9704876" y="4920481"/>
              <a:ext cx="1086231" cy="1865823"/>
            </a:xfrm>
            <a:prstGeom prst="rect">
              <a:avLst/>
            </a:prstGeom>
            <a:noFill/>
            <a:ln w="9525">
              <a:noFill/>
              <a:miter lim="800000"/>
              <a:headEnd/>
              <a:tailEnd/>
            </a:ln>
          </p:spPr>
        </p:pic>
        <p:sp>
          <p:nvSpPr>
            <p:cNvPr id="13322" name="文本框 17"/>
            <p:cNvSpPr txBox="1">
              <a:spLocks noChangeArrowheads="1"/>
            </p:cNvSpPr>
            <p:nvPr/>
          </p:nvSpPr>
          <p:spPr bwMode="auto">
            <a:xfrm>
              <a:off x="9755624" y="5633721"/>
              <a:ext cx="984734" cy="338673"/>
            </a:xfrm>
            <a:prstGeom prst="rect">
              <a:avLst/>
            </a:prstGeom>
            <a:noFill/>
            <a:ln w="9525">
              <a:noFill/>
              <a:miter lim="800000"/>
              <a:headEnd/>
              <a:tailEnd/>
            </a:ln>
          </p:spPr>
          <p:txBody>
            <a:bodyPr>
              <a:spAutoFit/>
            </a:bodyPr>
            <a:lstStyle/>
            <a:p>
              <a:pPr eaLnBrk="1" hangingPunct="1"/>
              <a:endParaRPr lang="zh-CN" altLang="en-US" sz="1600" dirty="0">
                <a:solidFill>
                  <a:srgbClr val="FFFFFF"/>
                </a:solidFill>
                <a:latin typeface="微软雅黑" pitchFamily="34" charset="-122"/>
              </a:endParaRPr>
            </a:p>
          </p:txBody>
        </p:sp>
      </p:grpSp>
      <p:pic>
        <p:nvPicPr>
          <p:cNvPr id="3" name="Picture 2"/>
          <p:cNvPicPr>
            <a:picLocks noChangeAspect="1"/>
          </p:cNvPicPr>
          <p:nvPr/>
        </p:nvPicPr>
        <p:blipFill>
          <a:blip r:embed="rId4"/>
          <a:stretch>
            <a:fillRect/>
          </a:stretch>
        </p:blipFill>
        <p:spPr>
          <a:xfrm>
            <a:off x="709426" y="503238"/>
            <a:ext cx="1062036" cy="1383619"/>
          </a:xfrm>
          <a:prstGeom prst="rect">
            <a:avLst/>
          </a:prstGeom>
        </p:spPr>
      </p:pic>
      <p:sp>
        <p:nvSpPr>
          <p:cNvPr id="11" name="文本框 5"/>
          <p:cNvSpPr txBox="1">
            <a:spLocks noChangeArrowheads="1"/>
          </p:cNvSpPr>
          <p:nvPr/>
        </p:nvSpPr>
        <p:spPr bwMode="auto">
          <a:xfrm>
            <a:off x="1078591" y="3916831"/>
            <a:ext cx="8639175" cy="923330"/>
          </a:xfrm>
          <a:prstGeom prst="rect">
            <a:avLst/>
          </a:prstGeom>
          <a:noFill/>
          <a:ln w="9525">
            <a:noFill/>
            <a:miter lim="800000"/>
            <a:headEnd/>
            <a:tailEnd/>
          </a:ln>
        </p:spPr>
        <p:txBody>
          <a:bodyPr wrap="square">
            <a:spAutoFit/>
          </a:bodyPr>
          <a:lstStyle/>
          <a:p>
            <a:pPr algn="ctr" eaLnBrk="1" hangingPunct="1"/>
            <a:r>
              <a:rPr lang="en-US" altLang="zh-CN" sz="5400" b="1">
                <a:ln w="57150">
                  <a:noFill/>
                </a:ln>
                <a:solidFill>
                  <a:srgbClr val="4B8E37"/>
                </a:solidFill>
                <a:latin typeface="微软雅黑" pitchFamily="34" charset="-122"/>
              </a:rPr>
              <a:t>PELATIHAN</a:t>
            </a:r>
            <a:endParaRPr lang="zh-CN" altLang="en-US" sz="5400" b="1">
              <a:ln w="57150">
                <a:noFill/>
              </a:ln>
              <a:solidFill>
                <a:srgbClr val="4B8E37"/>
              </a:solidFill>
              <a:latin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41" presetClass="entr" presetSubtype="0" fill="hold" grpId="0" nodeType="withEffect">
                                  <p:stCondLst>
                                    <p:cond delay="5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par>
                                <p:cTn id="22" presetID="41" presetClass="entr" presetSubtype="0" fill="hold" grpId="0" nodeType="withEffect">
                                  <p:stCondLst>
                                    <p:cond delay="125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par>
                          <p:cTn id="29" fill="hold">
                            <p:stCondLst>
                              <p:cond delay="46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8" presetClass="emph" presetSubtype="0" fill="hold" nodeType="withEffect">
                                  <p:stCondLst>
                                    <p:cond delay="0"/>
                                  </p:stCondLst>
                                  <p:childTnLst>
                                    <p:animRot by="21600000">
                                      <p:cBhvr>
                                        <p:cTn id="36" dur="1000" fill="hold"/>
                                        <p:tgtEl>
                                          <p:spTgt spid="2"/>
                                        </p:tgtEl>
                                        <p:attrNameLst>
                                          <p:attrName>r</p:attrName>
                                        </p:attrNameLst>
                                      </p:cBhvr>
                                    </p:animRot>
                                  </p:childTnLst>
                                </p:cTn>
                              </p:par>
                              <p:par>
                                <p:cTn id="37" presetID="41" presetClass="entr" presetSubtype="0" fill="hold" grpId="0" nodeType="withEffect">
                                  <p:stCondLst>
                                    <p:cond delay="500"/>
                                  </p:stCondLst>
                                  <p:iterate type="lt">
                                    <p:tmPct val="10000"/>
                                  </p:iterate>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1"/>
                                        </p:tgtEl>
                                        <p:attrNameLst>
                                          <p:attrName>ppt_y</p:attrName>
                                        </p:attrNameLst>
                                      </p:cBhvr>
                                      <p:tavLst>
                                        <p:tav tm="0">
                                          <p:val>
                                            <p:strVal val="#ppt_y"/>
                                          </p:val>
                                        </p:tav>
                                        <p:tav tm="100000">
                                          <p:val>
                                            <p:strVal val="#ppt_y"/>
                                          </p:val>
                                        </p:tav>
                                      </p:tavLst>
                                    </p:anim>
                                    <p:anim calcmode="lin" valueType="num">
                                      <p:cBhvr>
                                        <p:cTn id="4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04353" y="214783"/>
            <a:ext cx="10734991" cy="6708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a:t>ALUR CSR-PKBL KOTA SEMARANG</a:t>
            </a:r>
          </a:p>
        </p:txBody>
      </p:sp>
      <p:cxnSp>
        <p:nvCxnSpPr>
          <p:cNvPr id="5" name="Straight Connector 4"/>
          <p:cNvCxnSpPr/>
          <p:nvPr/>
        </p:nvCxnSpPr>
        <p:spPr>
          <a:xfrm>
            <a:off x="6107526" y="1194305"/>
            <a:ext cx="48126" cy="547829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930442" y="1194305"/>
            <a:ext cx="4219074" cy="572087"/>
          </a:xfrm>
          <a:prstGeom prst="round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a:solidFill>
                  <a:schemeClr val="tx1"/>
                </a:solidFill>
              </a:rPr>
              <a:t>PERANGKAT DAERAH</a:t>
            </a:r>
          </a:p>
        </p:txBody>
      </p:sp>
      <p:sp>
        <p:nvSpPr>
          <p:cNvPr id="8" name="Rounded Rectangle 7"/>
          <p:cNvSpPr/>
          <p:nvPr/>
        </p:nvSpPr>
        <p:spPr>
          <a:xfrm>
            <a:off x="1176899" y="2136225"/>
            <a:ext cx="1081121" cy="469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Login</a:t>
            </a:r>
          </a:p>
        </p:txBody>
      </p:sp>
      <p:sp>
        <p:nvSpPr>
          <p:cNvPr id="11" name="Rounded Rectangle 10"/>
          <p:cNvSpPr/>
          <p:nvPr/>
        </p:nvSpPr>
        <p:spPr>
          <a:xfrm>
            <a:off x="2916433" y="2018982"/>
            <a:ext cx="1408183" cy="6684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Verifikasi</a:t>
            </a:r>
          </a:p>
        </p:txBody>
      </p:sp>
      <p:sp>
        <p:nvSpPr>
          <p:cNvPr id="14" name="Rounded Rectangle 13"/>
          <p:cNvSpPr/>
          <p:nvPr/>
        </p:nvSpPr>
        <p:spPr>
          <a:xfrm>
            <a:off x="2498740" y="2980512"/>
            <a:ext cx="2231403" cy="688503"/>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a:t>STOP</a:t>
            </a:r>
          </a:p>
        </p:txBody>
      </p:sp>
      <p:cxnSp>
        <p:nvCxnSpPr>
          <p:cNvPr id="35" name="Straight Connector 34"/>
          <p:cNvCxnSpPr/>
          <p:nvPr/>
        </p:nvCxnSpPr>
        <p:spPr>
          <a:xfrm flipV="1">
            <a:off x="2286611" y="2429567"/>
            <a:ext cx="629822"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468545" y="3947176"/>
            <a:ext cx="2269920" cy="10806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Tunggu Persetujuan Perusahaan</a:t>
            </a:r>
          </a:p>
        </p:txBody>
      </p:sp>
      <p:cxnSp>
        <p:nvCxnSpPr>
          <p:cNvPr id="38" name="Straight Connector 37"/>
          <p:cNvCxnSpPr/>
          <p:nvPr/>
        </p:nvCxnSpPr>
        <p:spPr>
          <a:xfrm flipH="1">
            <a:off x="7714546" y="2540105"/>
            <a:ext cx="1" cy="50291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6490269" y="1190774"/>
            <a:ext cx="2860845" cy="607702"/>
          </a:xfrm>
          <a:prstGeom prst="round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a:solidFill>
                  <a:schemeClr val="tx1"/>
                </a:solidFill>
              </a:rPr>
              <a:t>SEKRETARIAT</a:t>
            </a:r>
          </a:p>
        </p:txBody>
      </p:sp>
      <p:sp>
        <p:nvSpPr>
          <p:cNvPr id="43" name="Rounded Rectangle 42"/>
          <p:cNvSpPr/>
          <p:nvPr/>
        </p:nvSpPr>
        <p:spPr>
          <a:xfrm>
            <a:off x="6894743" y="2212291"/>
            <a:ext cx="1639607" cy="3227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Login</a:t>
            </a:r>
          </a:p>
        </p:txBody>
      </p:sp>
      <p:cxnSp>
        <p:nvCxnSpPr>
          <p:cNvPr id="63" name="Straight Connector 62"/>
          <p:cNvCxnSpPr/>
          <p:nvPr/>
        </p:nvCxnSpPr>
        <p:spPr>
          <a:xfrm flipH="1">
            <a:off x="3619039" y="3651604"/>
            <a:ext cx="4476" cy="27742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6795851" y="3034307"/>
            <a:ext cx="1639607" cy="5816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Verifikasi Perusahaan</a:t>
            </a:r>
          </a:p>
        </p:txBody>
      </p:sp>
      <p:sp>
        <p:nvSpPr>
          <p:cNvPr id="55" name="Rounded Rectangle 54"/>
          <p:cNvSpPr/>
          <p:nvPr/>
        </p:nvSpPr>
        <p:spPr>
          <a:xfrm>
            <a:off x="6827597" y="3922397"/>
            <a:ext cx="1639607" cy="8650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Layanan CSR &amp; PKBL </a:t>
            </a:r>
          </a:p>
          <a:p>
            <a:pPr algn="ctr"/>
            <a:r>
              <a:rPr lang="en-US"/>
              <a:t>Perusahaan</a:t>
            </a:r>
          </a:p>
        </p:txBody>
      </p:sp>
      <p:sp>
        <p:nvSpPr>
          <p:cNvPr id="66" name="Rounded Rectangle 65"/>
          <p:cNvSpPr/>
          <p:nvPr/>
        </p:nvSpPr>
        <p:spPr>
          <a:xfrm>
            <a:off x="9139149" y="2083955"/>
            <a:ext cx="1639607" cy="6740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Kirim OPD</a:t>
            </a:r>
          </a:p>
        </p:txBody>
      </p:sp>
      <p:cxnSp>
        <p:nvCxnSpPr>
          <p:cNvPr id="69" name="Straight Connector 68"/>
          <p:cNvCxnSpPr/>
          <p:nvPr/>
        </p:nvCxnSpPr>
        <p:spPr>
          <a:xfrm flipV="1">
            <a:off x="8534350" y="2385364"/>
            <a:ext cx="629822"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614115" y="2696000"/>
            <a:ext cx="4476" cy="27742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8040695" y="5383017"/>
            <a:ext cx="3812848" cy="897537"/>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a:solidFill>
                  <a:schemeClr val="tx1"/>
                </a:solidFill>
              </a:rPr>
              <a:t>SISTEM INFORMASI</a:t>
            </a:r>
          </a:p>
          <a:p>
            <a:pPr algn="ctr"/>
            <a:r>
              <a:rPr lang="en-US" sz="2800" b="1">
                <a:solidFill>
                  <a:schemeClr val="tx1"/>
                </a:solidFill>
              </a:rPr>
              <a:t>CSR &amp; PKBL</a:t>
            </a:r>
          </a:p>
        </p:txBody>
      </p:sp>
      <p:sp>
        <p:nvSpPr>
          <p:cNvPr id="28" name="矩形 14"/>
          <p:cNvSpPr/>
          <p:nvPr/>
        </p:nvSpPr>
        <p:spPr>
          <a:xfrm flipH="1">
            <a:off x="-96252"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29" name="矩形 14"/>
          <p:cNvSpPr/>
          <p:nvPr/>
        </p:nvSpPr>
        <p:spPr>
          <a:xfrm rot="10800000" flipH="1">
            <a:off x="0" y="-54918"/>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30" name="Rounded Rectangle 29"/>
          <p:cNvSpPr/>
          <p:nvPr/>
        </p:nvSpPr>
        <p:spPr>
          <a:xfrm>
            <a:off x="2899413" y="5297321"/>
            <a:ext cx="1408183" cy="6684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Realisasi</a:t>
            </a:r>
          </a:p>
        </p:txBody>
      </p:sp>
      <p:cxnSp>
        <p:nvCxnSpPr>
          <p:cNvPr id="31" name="Straight Connector 30"/>
          <p:cNvCxnSpPr/>
          <p:nvPr/>
        </p:nvCxnSpPr>
        <p:spPr>
          <a:xfrm flipH="1">
            <a:off x="3605854" y="5005871"/>
            <a:ext cx="4476" cy="27742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1720083" y="2586834"/>
            <a:ext cx="1203158" cy="3033573"/>
          </a:xfrm>
          <a:custGeom>
            <a:avLst/>
            <a:gdLst>
              <a:gd name="connsiteX0" fmla="*/ 0 w 1203158"/>
              <a:gd name="connsiteY0" fmla="*/ 0 h 737937"/>
              <a:gd name="connsiteX1" fmla="*/ 0 w 1203158"/>
              <a:gd name="connsiteY1" fmla="*/ 737937 h 737937"/>
              <a:gd name="connsiteX2" fmla="*/ 1203158 w 1203158"/>
              <a:gd name="connsiteY2" fmla="*/ 737937 h 737937"/>
            </a:gdLst>
            <a:ahLst/>
            <a:cxnLst>
              <a:cxn ang="0">
                <a:pos x="connsiteX0" y="connsiteY0"/>
              </a:cxn>
              <a:cxn ang="0">
                <a:pos x="connsiteX1" y="connsiteY1"/>
              </a:cxn>
              <a:cxn ang="0">
                <a:pos x="connsiteX2" y="connsiteY2"/>
              </a:cxn>
            </a:cxnLst>
            <a:rect l="l" t="t" r="r" b="b"/>
            <a:pathLst>
              <a:path w="1203158" h="737937">
                <a:moveTo>
                  <a:pt x="0" y="0"/>
                </a:moveTo>
                <a:lnTo>
                  <a:pt x="0" y="737937"/>
                </a:lnTo>
                <a:lnTo>
                  <a:pt x="1203158" y="737937"/>
                </a:ln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ounded Rectangle 32"/>
          <p:cNvSpPr/>
          <p:nvPr/>
        </p:nvSpPr>
        <p:spPr>
          <a:xfrm>
            <a:off x="8812160" y="3021663"/>
            <a:ext cx="2269920" cy="10806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Tunggu Persetujuan Perusahaan</a:t>
            </a:r>
          </a:p>
        </p:txBody>
      </p:sp>
      <p:sp>
        <p:nvSpPr>
          <p:cNvPr id="34" name="Rounded Rectangle 33"/>
          <p:cNvSpPr/>
          <p:nvPr/>
        </p:nvSpPr>
        <p:spPr>
          <a:xfrm>
            <a:off x="9243028" y="4371808"/>
            <a:ext cx="1408183" cy="6684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Realisasi</a:t>
            </a:r>
          </a:p>
        </p:txBody>
      </p:sp>
      <p:cxnSp>
        <p:nvCxnSpPr>
          <p:cNvPr id="36" name="Straight Connector 35"/>
          <p:cNvCxnSpPr/>
          <p:nvPr/>
        </p:nvCxnSpPr>
        <p:spPr>
          <a:xfrm flipH="1">
            <a:off x="9949469" y="4080358"/>
            <a:ext cx="4476" cy="27742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925407" y="2756886"/>
            <a:ext cx="4476" cy="27742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710070" y="3645838"/>
            <a:ext cx="4476" cy="27742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915259" y="5016529"/>
            <a:ext cx="4476" cy="27742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324616" y="5620407"/>
            <a:ext cx="3716079"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8" name="文本框 7"/>
          <p:cNvSpPr txBox="1">
            <a:spLocks noChangeArrowheads="1"/>
          </p:cNvSpPr>
          <p:nvPr/>
        </p:nvSpPr>
        <p:spPr bwMode="auto">
          <a:xfrm>
            <a:off x="222781" y="3200400"/>
            <a:ext cx="3771900" cy="1862137"/>
          </a:xfrm>
          <a:prstGeom prst="rect">
            <a:avLst/>
          </a:prstGeom>
          <a:noFill/>
          <a:ln w="9525">
            <a:noFill/>
            <a:miter lim="800000"/>
            <a:headEnd/>
            <a:tailEnd/>
          </a:ln>
        </p:spPr>
        <p:txBody>
          <a:bodyPr>
            <a:spAutoFit/>
          </a:bodyPr>
          <a:lstStyle/>
          <a:p>
            <a:pPr algn="ctr" eaLnBrk="1" hangingPunct="1"/>
            <a:r>
              <a:rPr lang="en-US" altLang="zh-CN" sz="11500" b="1">
                <a:solidFill>
                  <a:srgbClr val="428033"/>
                </a:solidFill>
                <a:latin typeface="微软雅黑" pitchFamily="34" charset="-122"/>
              </a:rPr>
              <a:t>C</a:t>
            </a:r>
            <a:r>
              <a:rPr lang="en-US" altLang="zh-CN" sz="3200">
                <a:solidFill>
                  <a:srgbClr val="4B8E37"/>
                </a:solidFill>
                <a:latin typeface="微软雅黑" pitchFamily="34" charset="-122"/>
              </a:rPr>
              <a:t>ONTENTS</a:t>
            </a:r>
            <a:endParaRPr lang="zh-CN" altLang="en-US" sz="4000">
              <a:solidFill>
                <a:srgbClr val="4B8E37"/>
              </a:solidFill>
              <a:latin typeface="微软雅黑" pitchFamily="34" charset="-122"/>
            </a:endParaRPr>
          </a:p>
        </p:txBody>
      </p:sp>
      <p:pic>
        <p:nvPicPr>
          <p:cNvPr id="5" name="图片 4"/>
          <p:cNvPicPr>
            <a:picLocks noChangeAspect="1"/>
          </p:cNvPicPr>
          <p:nvPr/>
        </p:nvPicPr>
        <p:blipFill>
          <a:blip r:embed="rId2" cstate="email"/>
          <a:srcRect/>
          <a:stretch>
            <a:fillRect/>
          </a:stretch>
        </p:blipFill>
        <p:spPr bwMode="auto">
          <a:xfrm>
            <a:off x="0" y="58738"/>
            <a:ext cx="5105400" cy="3370262"/>
          </a:xfrm>
          <a:prstGeom prst="rect">
            <a:avLst/>
          </a:prstGeom>
          <a:noFill/>
          <a:ln w="9525">
            <a:noFill/>
            <a:miter lim="800000"/>
            <a:headEnd/>
            <a:tailEnd/>
          </a:ln>
        </p:spPr>
      </p:pic>
      <p:sp>
        <p:nvSpPr>
          <p:cNvPr id="14367" name="文本框 5"/>
          <p:cNvSpPr txBox="1">
            <a:spLocks noChangeArrowheads="1"/>
          </p:cNvSpPr>
          <p:nvPr/>
        </p:nvSpPr>
        <p:spPr bwMode="auto">
          <a:xfrm>
            <a:off x="1571540" y="3435932"/>
            <a:ext cx="3371659" cy="830997"/>
          </a:xfrm>
          <a:prstGeom prst="rect">
            <a:avLst/>
          </a:prstGeom>
          <a:noFill/>
          <a:ln w="9525">
            <a:noFill/>
            <a:miter lim="800000"/>
            <a:headEnd/>
            <a:tailEnd/>
          </a:ln>
        </p:spPr>
        <p:txBody>
          <a:bodyPr wrap="square">
            <a:spAutoFit/>
          </a:bodyPr>
          <a:lstStyle/>
          <a:p>
            <a:pPr eaLnBrk="1" hangingPunct="1"/>
            <a:r>
              <a:rPr lang="en-US" altLang="zh-CN" sz="4800" u="sng">
                <a:solidFill>
                  <a:srgbClr val="4B8E37"/>
                </a:solidFill>
                <a:latin typeface="微软雅黑" pitchFamily="34" charset="-122"/>
              </a:rPr>
              <a:t>SR &amp; PKBL</a:t>
            </a:r>
            <a:endParaRPr lang="zh-CN" altLang="en-US" sz="4800" u="sng">
              <a:solidFill>
                <a:srgbClr val="4B8E37"/>
              </a:solidFill>
              <a:latin typeface="微软雅黑" pitchFamily="34" charset="-122"/>
            </a:endParaRPr>
          </a:p>
        </p:txBody>
      </p:sp>
      <p:sp>
        <p:nvSpPr>
          <p:cNvPr id="9" name="矩形 14"/>
          <p:cNvSpPr/>
          <p:nvPr/>
        </p:nvSpPr>
        <p:spPr>
          <a:xfrm>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428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10"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grpSp>
        <p:nvGrpSpPr>
          <p:cNvPr id="3" name="组合 15"/>
          <p:cNvGrpSpPr>
            <a:grpSpLocks/>
          </p:cNvGrpSpPr>
          <p:nvPr/>
        </p:nvGrpSpPr>
        <p:grpSpPr bwMode="auto">
          <a:xfrm>
            <a:off x="6454775" y="649288"/>
            <a:ext cx="3937000" cy="1201737"/>
            <a:chOff x="6078965" y="776326"/>
            <a:chExt cx="4545493" cy="1387352"/>
          </a:xfrm>
        </p:grpSpPr>
        <p:sp>
          <p:nvSpPr>
            <p:cNvPr id="11" name="圆角矩形 10"/>
            <p:cNvSpPr/>
            <p:nvPr/>
          </p:nvSpPr>
          <p:spPr>
            <a:xfrm>
              <a:off x="6168776" y="1221671"/>
              <a:ext cx="4455682" cy="606624"/>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pic>
          <p:nvPicPr>
            <p:cNvPr id="14364" name="图片 6"/>
            <p:cNvPicPr>
              <a:picLocks noChangeAspect="1"/>
            </p:cNvPicPr>
            <p:nvPr/>
          </p:nvPicPr>
          <p:blipFill>
            <a:blip r:embed="rId3" cstate="email"/>
            <a:srcRect/>
            <a:stretch>
              <a:fillRect/>
            </a:stretch>
          </p:blipFill>
          <p:spPr bwMode="auto">
            <a:xfrm rot="2055465">
              <a:off x="6078965" y="776326"/>
              <a:ext cx="807678" cy="1387352"/>
            </a:xfrm>
            <a:prstGeom prst="rect">
              <a:avLst/>
            </a:prstGeom>
            <a:noFill/>
            <a:ln w="9525">
              <a:noFill/>
              <a:miter lim="800000"/>
              <a:headEnd/>
              <a:tailEnd/>
            </a:ln>
          </p:spPr>
        </p:pic>
        <p:sp>
          <p:nvSpPr>
            <p:cNvPr id="14365" name="文本框 13"/>
            <p:cNvSpPr txBox="1">
              <a:spLocks noChangeArrowheads="1"/>
            </p:cNvSpPr>
            <p:nvPr/>
          </p:nvSpPr>
          <p:spPr bwMode="auto">
            <a:xfrm>
              <a:off x="6963633" y="1233423"/>
              <a:ext cx="1449515" cy="532972"/>
            </a:xfrm>
            <a:prstGeom prst="rect">
              <a:avLst/>
            </a:prstGeom>
            <a:noFill/>
            <a:ln w="9525">
              <a:noFill/>
              <a:miter lim="800000"/>
              <a:headEnd/>
              <a:tailEnd/>
            </a:ln>
          </p:spPr>
          <p:txBody>
            <a:bodyPr wrap="none">
              <a:spAutoFit/>
            </a:bodyPr>
            <a:lstStyle/>
            <a:p>
              <a:pPr eaLnBrk="1" hangingPunct="1"/>
              <a:r>
                <a:rPr lang="en-US" altLang="zh-CN" sz="2400" b="1">
                  <a:solidFill>
                    <a:srgbClr val="3C7832"/>
                  </a:solidFill>
                  <a:latin typeface="微软雅黑" pitchFamily="34" charset="-122"/>
                </a:rPr>
                <a:t>Design</a:t>
              </a:r>
              <a:endParaRPr lang="zh-CN" altLang="en-US" sz="2400" b="1">
                <a:solidFill>
                  <a:srgbClr val="3C7832"/>
                </a:solidFill>
                <a:latin typeface="微软雅黑" pitchFamily="34" charset="-122"/>
              </a:endParaRPr>
            </a:p>
          </p:txBody>
        </p:sp>
        <p:sp>
          <p:nvSpPr>
            <p:cNvPr id="14366" name="文本框 14"/>
            <p:cNvSpPr txBox="1">
              <a:spLocks noChangeArrowheads="1"/>
            </p:cNvSpPr>
            <p:nvPr/>
          </p:nvSpPr>
          <p:spPr bwMode="auto">
            <a:xfrm>
              <a:off x="6311083" y="1220955"/>
              <a:ext cx="431529" cy="532934"/>
            </a:xfrm>
            <a:prstGeom prst="rect">
              <a:avLst/>
            </a:prstGeom>
            <a:noFill/>
            <a:ln w="9525">
              <a:noFill/>
              <a:miter lim="800000"/>
              <a:headEnd/>
              <a:tailEnd/>
            </a:ln>
          </p:spPr>
          <p:txBody>
            <a:bodyPr wrap="none">
              <a:spAutoFit/>
            </a:bodyPr>
            <a:lstStyle/>
            <a:p>
              <a:pPr eaLnBrk="1" hangingPunct="1"/>
              <a:r>
                <a:rPr lang="en-US" altLang="zh-CN" sz="2400" b="1">
                  <a:solidFill>
                    <a:srgbClr val="FFFFFF"/>
                  </a:solidFill>
                  <a:latin typeface="微软雅黑" pitchFamily="34" charset="-122"/>
                </a:rPr>
                <a:t>1</a:t>
              </a:r>
              <a:endParaRPr lang="zh-CN" altLang="en-US" sz="2400" b="1">
                <a:solidFill>
                  <a:srgbClr val="FFFFFF"/>
                </a:solidFill>
                <a:latin typeface="微软雅黑" pitchFamily="34" charset="-122"/>
              </a:endParaRPr>
            </a:p>
          </p:txBody>
        </p:sp>
      </p:grpSp>
      <p:grpSp>
        <p:nvGrpSpPr>
          <p:cNvPr id="4" name="组合 16"/>
          <p:cNvGrpSpPr>
            <a:grpSpLocks/>
          </p:cNvGrpSpPr>
          <p:nvPr/>
        </p:nvGrpSpPr>
        <p:grpSpPr bwMode="auto">
          <a:xfrm>
            <a:off x="6454775" y="1597025"/>
            <a:ext cx="3937000" cy="1201738"/>
            <a:chOff x="6078965" y="776326"/>
            <a:chExt cx="4545493" cy="1387352"/>
          </a:xfrm>
        </p:grpSpPr>
        <p:sp>
          <p:nvSpPr>
            <p:cNvPr id="18" name="圆角矩形 17"/>
            <p:cNvSpPr/>
            <p:nvPr/>
          </p:nvSpPr>
          <p:spPr>
            <a:xfrm>
              <a:off x="6168776" y="1221672"/>
              <a:ext cx="4455682" cy="606622"/>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pic>
          <p:nvPicPr>
            <p:cNvPr id="14360" name="图片 18"/>
            <p:cNvPicPr>
              <a:picLocks noChangeAspect="1"/>
            </p:cNvPicPr>
            <p:nvPr/>
          </p:nvPicPr>
          <p:blipFill>
            <a:blip r:embed="rId3" cstate="email"/>
            <a:srcRect/>
            <a:stretch>
              <a:fillRect/>
            </a:stretch>
          </p:blipFill>
          <p:spPr bwMode="auto">
            <a:xfrm rot="2055465">
              <a:off x="6078965" y="776326"/>
              <a:ext cx="807678" cy="1387352"/>
            </a:xfrm>
            <a:prstGeom prst="rect">
              <a:avLst/>
            </a:prstGeom>
            <a:noFill/>
            <a:ln w="9525">
              <a:noFill/>
              <a:miter lim="800000"/>
              <a:headEnd/>
              <a:tailEnd/>
            </a:ln>
          </p:spPr>
        </p:pic>
        <p:sp>
          <p:nvSpPr>
            <p:cNvPr id="14361" name="文本框 19"/>
            <p:cNvSpPr txBox="1">
              <a:spLocks noChangeArrowheads="1"/>
            </p:cNvSpPr>
            <p:nvPr/>
          </p:nvSpPr>
          <p:spPr bwMode="auto">
            <a:xfrm>
              <a:off x="6963633" y="1233423"/>
              <a:ext cx="1021990" cy="532971"/>
            </a:xfrm>
            <a:prstGeom prst="rect">
              <a:avLst/>
            </a:prstGeom>
            <a:noFill/>
            <a:ln w="9525">
              <a:noFill/>
              <a:miter lim="800000"/>
              <a:headEnd/>
              <a:tailEnd/>
            </a:ln>
          </p:spPr>
          <p:txBody>
            <a:bodyPr wrap="none">
              <a:spAutoFit/>
            </a:bodyPr>
            <a:lstStyle/>
            <a:p>
              <a:pPr eaLnBrk="1" hangingPunct="1"/>
              <a:r>
                <a:rPr lang="en-US" altLang="zh-CN" sz="2400" b="1">
                  <a:solidFill>
                    <a:srgbClr val="3C7832"/>
                  </a:solidFill>
                  <a:latin typeface="微软雅黑" pitchFamily="34" charset="-122"/>
                </a:rPr>
                <a:t>User</a:t>
              </a:r>
              <a:endParaRPr lang="zh-CN" altLang="en-US" sz="2400" b="1">
                <a:solidFill>
                  <a:srgbClr val="3C7832"/>
                </a:solidFill>
                <a:latin typeface="微软雅黑" pitchFamily="34" charset="-122"/>
              </a:endParaRPr>
            </a:p>
          </p:txBody>
        </p:sp>
        <p:sp>
          <p:nvSpPr>
            <p:cNvPr id="14362" name="文本框 20"/>
            <p:cNvSpPr txBox="1">
              <a:spLocks noChangeArrowheads="1"/>
            </p:cNvSpPr>
            <p:nvPr/>
          </p:nvSpPr>
          <p:spPr bwMode="auto">
            <a:xfrm>
              <a:off x="6311083" y="1220955"/>
              <a:ext cx="431529" cy="532934"/>
            </a:xfrm>
            <a:prstGeom prst="rect">
              <a:avLst/>
            </a:prstGeom>
            <a:noFill/>
            <a:ln w="9525">
              <a:noFill/>
              <a:miter lim="800000"/>
              <a:headEnd/>
              <a:tailEnd/>
            </a:ln>
          </p:spPr>
          <p:txBody>
            <a:bodyPr wrap="none">
              <a:spAutoFit/>
            </a:bodyPr>
            <a:lstStyle/>
            <a:p>
              <a:pPr eaLnBrk="1" hangingPunct="1"/>
              <a:r>
                <a:rPr lang="en-US" altLang="zh-CN" sz="2400" b="1">
                  <a:solidFill>
                    <a:srgbClr val="FFFFFF"/>
                  </a:solidFill>
                  <a:latin typeface="微软雅黑" pitchFamily="34" charset="-122"/>
                </a:rPr>
                <a:t>2</a:t>
              </a:r>
              <a:endParaRPr lang="zh-CN" altLang="en-US" sz="2400" b="1">
                <a:solidFill>
                  <a:srgbClr val="FFFFFF"/>
                </a:solidFill>
                <a:latin typeface="微软雅黑" pitchFamily="34" charset="-122"/>
              </a:endParaRPr>
            </a:p>
          </p:txBody>
        </p:sp>
      </p:grpSp>
      <p:grpSp>
        <p:nvGrpSpPr>
          <p:cNvPr id="6" name="组合 21"/>
          <p:cNvGrpSpPr>
            <a:grpSpLocks/>
          </p:cNvGrpSpPr>
          <p:nvPr/>
        </p:nvGrpSpPr>
        <p:grpSpPr bwMode="auto">
          <a:xfrm>
            <a:off x="6454775" y="2589213"/>
            <a:ext cx="3937000" cy="1201737"/>
            <a:chOff x="6078965" y="776326"/>
            <a:chExt cx="4545493" cy="1387352"/>
          </a:xfrm>
        </p:grpSpPr>
        <p:sp>
          <p:nvSpPr>
            <p:cNvPr id="23" name="圆角矩形 22"/>
            <p:cNvSpPr/>
            <p:nvPr/>
          </p:nvSpPr>
          <p:spPr>
            <a:xfrm>
              <a:off x="6168776" y="1221671"/>
              <a:ext cx="4455682" cy="606624"/>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pic>
          <p:nvPicPr>
            <p:cNvPr id="14356" name="图片 23"/>
            <p:cNvPicPr>
              <a:picLocks noChangeAspect="1"/>
            </p:cNvPicPr>
            <p:nvPr/>
          </p:nvPicPr>
          <p:blipFill>
            <a:blip r:embed="rId3" cstate="email"/>
            <a:srcRect/>
            <a:stretch>
              <a:fillRect/>
            </a:stretch>
          </p:blipFill>
          <p:spPr bwMode="auto">
            <a:xfrm rot="2055465">
              <a:off x="6078965" y="776326"/>
              <a:ext cx="807678" cy="1387352"/>
            </a:xfrm>
            <a:prstGeom prst="rect">
              <a:avLst/>
            </a:prstGeom>
            <a:noFill/>
            <a:ln w="9525">
              <a:noFill/>
              <a:miter lim="800000"/>
              <a:headEnd/>
              <a:tailEnd/>
            </a:ln>
          </p:spPr>
        </p:pic>
        <p:sp>
          <p:nvSpPr>
            <p:cNvPr id="14357" name="文本框 24"/>
            <p:cNvSpPr txBox="1">
              <a:spLocks noChangeArrowheads="1"/>
            </p:cNvSpPr>
            <p:nvPr/>
          </p:nvSpPr>
          <p:spPr bwMode="auto">
            <a:xfrm>
              <a:off x="6963633" y="1233423"/>
              <a:ext cx="2893106" cy="532972"/>
            </a:xfrm>
            <a:prstGeom prst="rect">
              <a:avLst/>
            </a:prstGeom>
            <a:noFill/>
            <a:ln w="9525">
              <a:noFill/>
              <a:miter lim="800000"/>
              <a:headEnd/>
              <a:tailEnd/>
            </a:ln>
          </p:spPr>
          <p:txBody>
            <a:bodyPr wrap="none">
              <a:spAutoFit/>
            </a:bodyPr>
            <a:lstStyle/>
            <a:p>
              <a:pPr eaLnBrk="1" hangingPunct="1"/>
              <a:r>
                <a:rPr lang="en-US" altLang="zh-CN" sz="2400" b="1">
                  <a:solidFill>
                    <a:srgbClr val="3C7832"/>
                  </a:solidFill>
                  <a:latin typeface="微软雅黑" pitchFamily="34" charset="-122"/>
                </a:rPr>
                <a:t>Flowchart User</a:t>
              </a:r>
              <a:endParaRPr lang="zh-CN" altLang="en-US" sz="2400" b="1">
                <a:solidFill>
                  <a:srgbClr val="3C7832"/>
                </a:solidFill>
                <a:latin typeface="微软雅黑" pitchFamily="34" charset="-122"/>
              </a:endParaRPr>
            </a:p>
          </p:txBody>
        </p:sp>
        <p:sp>
          <p:nvSpPr>
            <p:cNvPr id="14358" name="文本框 25"/>
            <p:cNvSpPr txBox="1">
              <a:spLocks noChangeArrowheads="1"/>
            </p:cNvSpPr>
            <p:nvPr/>
          </p:nvSpPr>
          <p:spPr bwMode="auto">
            <a:xfrm>
              <a:off x="6311083" y="1220955"/>
              <a:ext cx="431529" cy="532934"/>
            </a:xfrm>
            <a:prstGeom prst="rect">
              <a:avLst/>
            </a:prstGeom>
            <a:noFill/>
            <a:ln w="9525">
              <a:noFill/>
              <a:miter lim="800000"/>
              <a:headEnd/>
              <a:tailEnd/>
            </a:ln>
          </p:spPr>
          <p:txBody>
            <a:bodyPr wrap="none">
              <a:spAutoFit/>
            </a:bodyPr>
            <a:lstStyle/>
            <a:p>
              <a:pPr eaLnBrk="1" hangingPunct="1"/>
              <a:r>
                <a:rPr lang="en-US" altLang="zh-CN" sz="2400" b="1">
                  <a:solidFill>
                    <a:srgbClr val="FFFFFF"/>
                  </a:solidFill>
                  <a:latin typeface="微软雅黑" pitchFamily="34" charset="-122"/>
                </a:rPr>
                <a:t>3</a:t>
              </a:r>
              <a:endParaRPr lang="zh-CN" altLang="en-US" sz="2400" b="1">
                <a:solidFill>
                  <a:srgbClr val="FFFFFF"/>
                </a:solidFill>
                <a:latin typeface="微软雅黑" pitchFamily="34" charset="-122"/>
              </a:endParaRPr>
            </a:p>
          </p:txBody>
        </p:sp>
      </p:grpSp>
      <p:grpSp>
        <p:nvGrpSpPr>
          <p:cNvPr id="7" name="组合 26"/>
          <p:cNvGrpSpPr>
            <a:grpSpLocks/>
          </p:cNvGrpSpPr>
          <p:nvPr/>
        </p:nvGrpSpPr>
        <p:grpSpPr bwMode="auto">
          <a:xfrm>
            <a:off x="6454775" y="3570288"/>
            <a:ext cx="3937000" cy="1201737"/>
            <a:chOff x="6078965" y="776326"/>
            <a:chExt cx="4545493" cy="1387352"/>
          </a:xfrm>
        </p:grpSpPr>
        <p:sp>
          <p:nvSpPr>
            <p:cNvPr id="28" name="圆角矩形 27"/>
            <p:cNvSpPr/>
            <p:nvPr/>
          </p:nvSpPr>
          <p:spPr>
            <a:xfrm>
              <a:off x="6168776" y="1221671"/>
              <a:ext cx="4455682" cy="606624"/>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pic>
          <p:nvPicPr>
            <p:cNvPr id="14352" name="图片 28"/>
            <p:cNvPicPr>
              <a:picLocks noChangeAspect="1"/>
            </p:cNvPicPr>
            <p:nvPr/>
          </p:nvPicPr>
          <p:blipFill>
            <a:blip r:embed="rId3" cstate="email"/>
            <a:srcRect/>
            <a:stretch>
              <a:fillRect/>
            </a:stretch>
          </p:blipFill>
          <p:spPr bwMode="auto">
            <a:xfrm rot="2055465">
              <a:off x="6078965" y="776326"/>
              <a:ext cx="807678" cy="1387352"/>
            </a:xfrm>
            <a:prstGeom prst="rect">
              <a:avLst/>
            </a:prstGeom>
            <a:noFill/>
            <a:ln w="9525">
              <a:noFill/>
              <a:miter lim="800000"/>
              <a:headEnd/>
              <a:tailEnd/>
            </a:ln>
          </p:spPr>
        </p:pic>
        <p:sp>
          <p:nvSpPr>
            <p:cNvPr id="14353" name="文本框 29"/>
            <p:cNvSpPr txBox="1">
              <a:spLocks noChangeArrowheads="1"/>
            </p:cNvSpPr>
            <p:nvPr/>
          </p:nvSpPr>
          <p:spPr bwMode="auto">
            <a:xfrm>
              <a:off x="6963633" y="1233423"/>
              <a:ext cx="1495784" cy="532972"/>
            </a:xfrm>
            <a:prstGeom prst="rect">
              <a:avLst/>
            </a:prstGeom>
            <a:noFill/>
            <a:ln w="9525">
              <a:noFill/>
              <a:miter lim="800000"/>
              <a:headEnd/>
              <a:tailEnd/>
            </a:ln>
          </p:spPr>
          <p:txBody>
            <a:bodyPr wrap="none">
              <a:spAutoFit/>
            </a:bodyPr>
            <a:lstStyle/>
            <a:p>
              <a:pPr eaLnBrk="1" hangingPunct="1"/>
              <a:r>
                <a:rPr lang="en-US" altLang="zh-CN" sz="2400" b="1">
                  <a:solidFill>
                    <a:srgbClr val="3C7832"/>
                  </a:solidFill>
                  <a:latin typeface="微软雅黑" pitchFamily="34" charset="-122"/>
                </a:rPr>
                <a:t>Output</a:t>
              </a:r>
              <a:endParaRPr lang="zh-CN" altLang="en-US" sz="2400" b="1">
                <a:solidFill>
                  <a:srgbClr val="3C7832"/>
                </a:solidFill>
                <a:latin typeface="微软雅黑" pitchFamily="34" charset="-122"/>
              </a:endParaRPr>
            </a:p>
          </p:txBody>
        </p:sp>
        <p:sp>
          <p:nvSpPr>
            <p:cNvPr id="14354" name="文本框 30"/>
            <p:cNvSpPr txBox="1">
              <a:spLocks noChangeArrowheads="1"/>
            </p:cNvSpPr>
            <p:nvPr/>
          </p:nvSpPr>
          <p:spPr bwMode="auto">
            <a:xfrm>
              <a:off x="6311083" y="1220955"/>
              <a:ext cx="431529" cy="532934"/>
            </a:xfrm>
            <a:prstGeom prst="rect">
              <a:avLst/>
            </a:prstGeom>
            <a:noFill/>
            <a:ln w="9525">
              <a:noFill/>
              <a:miter lim="800000"/>
              <a:headEnd/>
              <a:tailEnd/>
            </a:ln>
          </p:spPr>
          <p:txBody>
            <a:bodyPr wrap="none">
              <a:spAutoFit/>
            </a:bodyPr>
            <a:lstStyle/>
            <a:p>
              <a:pPr eaLnBrk="1" hangingPunct="1"/>
              <a:r>
                <a:rPr lang="en-US" altLang="zh-CN" sz="2400" b="1">
                  <a:solidFill>
                    <a:srgbClr val="FFFFFF"/>
                  </a:solidFill>
                  <a:latin typeface="微软雅黑" pitchFamily="34" charset="-122"/>
                </a:rPr>
                <a:t>4</a:t>
              </a:r>
              <a:endParaRPr lang="zh-CN" altLang="en-US" sz="2400" b="1">
                <a:solidFill>
                  <a:srgbClr val="FFFFFF"/>
                </a:solidFill>
                <a:latin typeface="微软雅黑" pitchFamily="34" charset="-122"/>
              </a:endParaRPr>
            </a:p>
          </p:txBody>
        </p:sp>
      </p:grpSp>
      <p:grpSp>
        <p:nvGrpSpPr>
          <p:cNvPr id="8" name="组合 31"/>
          <p:cNvGrpSpPr>
            <a:grpSpLocks/>
          </p:cNvGrpSpPr>
          <p:nvPr/>
        </p:nvGrpSpPr>
        <p:grpSpPr bwMode="auto">
          <a:xfrm>
            <a:off x="6454775" y="4613275"/>
            <a:ext cx="3937000" cy="1201738"/>
            <a:chOff x="6078965" y="776326"/>
            <a:chExt cx="4545493" cy="1387352"/>
          </a:xfrm>
        </p:grpSpPr>
        <p:sp>
          <p:nvSpPr>
            <p:cNvPr id="33" name="圆角矩形 32"/>
            <p:cNvSpPr/>
            <p:nvPr/>
          </p:nvSpPr>
          <p:spPr>
            <a:xfrm>
              <a:off x="6168776" y="1221672"/>
              <a:ext cx="4455682" cy="606622"/>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3F7B33"/>
                </a:solidFill>
                <a:latin typeface="等线" panose="020F0502020204030204"/>
                <a:ea typeface="等线" panose="02010600030101010101" pitchFamily="2" charset="-122"/>
              </a:endParaRPr>
            </a:p>
          </p:txBody>
        </p:sp>
        <p:pic>
          <p:nvPicPr>
            <p:cNvPr id="14348" name="图片 33"/>
            <p:cNvPicPr>
              <a:picLocks noChangeAspect="1"/>
            </p:cNvPicPr>
            <p:nvPr/>
          </p:nvPicPr>
          <p:blipFill>
            <a:blip r:embed="rId3" cstate="email"/>
            <a:srcRect/>
            <a:stretch>
              <a:fillRect/>
            </a:stretch>
          </p:blipFill>
          <p:spPr bwMode="auto">
            <a:xfrm rot="2055465">
              <a:off x="6078965" y="776326"/>
              <a:ext cx="807678" cy="1387352"/>
            </a:xfrm>
            <a:prstGeom prst="rect">
              <a:avLst/>
            </a:prstGeom>
            <a:noFill/>
            <a:ln w="9525">
              <a:noFill/>
              <a:miter lim="800000"/>
              <a:headEnd/>
              <a:tailEnd/>
            </a:ln>
          </p:spPr>
        </p:pic>
        <p:sp>
          <p:nvSpPr>
            <p:cNvPr id="14349" name="文本框 34"/>
            <p:cNvSpPr txBox="1">
              <a:spLocks noChangeArrowheads="1"/>
            </p:cNvSpPr>
            <p:nvPr/>
          </p:nvSpPr>
          <p:spPr bwMode="auto">
            <a:xfrm>
              <a:off x="6963633" y="1233423"/>
              <a:ext cx="2162278" cy="532971"/>
            </a:xfrm>
            <a:prstGeom prst="rect">
              <a:avLst/>
            </a:prstGeom>
            <a:noFill/>
            <a:ln w="9525">
              <a:noFill/>
              <a:miter lim="800000"/>
              <a:headEnd/>
              <a:tailEnd/>
            </a:ln>
          </p:spPr>
          <p:txBody>
            <a:bodyPr wrap="none">
              <a:spAutoFit/>
            </a:bodyPr>
            <a:lstStyle/>
            <a:p>
              <a:pPr eaLnBrk="1" hangingPunct="1"/>
              <a:r>
                <a:rPr lang="en-US" altLang="zh-CN" sz="2400" b="1">
                  <a:solidFill>
                    <a:srgbClr val="3C7832"/>
                  </a:solidFill>
                  <a:latin typeface="微软雅黑" pitchFamily="34" charset="-122"/>
                </a:rPr>
                <a:t>Dashboard</a:t>
              </a:r>
              <a:endParaRPr lang="zh-CN" altLang="en-US" sz="2400" b="1">
                <a:solidFill>
                  <a:srgbClr val="3C7832"/>
                </a:solidFill>
                <a:latin typeface="微软雅黑" pitchFamily="34" charset="-122"/>
              </a:endParaRPr>
            </a:p>
          </p:txBody>
        </p:sp>
        <p:sp>
          <p:nvSpPr>
            <p:cNvPr id="14350" name="文本框 35"/>
            <p:cNvSpPr txBox="1">
              <a:spLocks noChangeArrowheads="1"/>
            </p:cNvSpPr>
            <p:nvPr/>
          </p:nvSpPr>
          <p:spPr bwMode="auto">
            <a:xfrm>
              <a:off x="6311083" y="1220955"/>
              <a:ext cx="431529" cy="532934"/>
            </a:xfrm>
            <a:prstGeom prst="rect">
              <a:avLst/>
            </a:prstGeom>
            <a:noFill/>
            <a:ln w="9525">
              <a:noFill/>
              <a:miter lim="800000"/>
              <a:headEnd/>
              <a:tailEnd/>
            </a:ln>
          </p:spPr>
          <p:txBody>
            <a:bodyPr wrap="none">
              <a:spAutoFit/>
            </a:bodyPr>
            <a:lstStyle/>
            <a:p>
              <a:pPr eaLnBrk="1" hangingPunct="1"/>
              <a:r>
                <a:rPr lang="en-US" altLang="zh-CN" sz="2400" b="1">
                  <a:solidFill>
                    <a:srgbClr val="FFFFFF"/>
                  </a:solidFill>
                  <a:latin typeface="微软雅黑" pitchFamily="34" charset="-122"/>
                </a:rPr>
                <a:t>5</a:t>
              </a:r>
              <a:endParaRPr lang="zh-CN" altLang="en-US" sz="2400" b="1">
                <a:solidFill>
                  <a:srgbClr val="FFFFFF"/>
                </a:solidFill>
                <a:latin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80"/>
                                        <p:tgtEl>
                                          <p:spTgt spid="3"/>
                                        </p:tgtEl>
                                      </p:cBhvr>
                                    </p:animEffect>
                                    <p:anim calcmode="lin" valueType="num">
                                      <p:cBhvr>
                                        <p:cTn id="12" dur="580" fill="hold"/>
                                        <p:tgtEl>
                                          <p:spTgt spid="3"/>
                                        </p:tgtEl>
                                        <p:attrNameLst>
                                          <p:attrName>ppt_x</p:attrName>
                                        </p:attrNameLst>
                                      </p:cBhvr>
                                      <p:tavLst>
                                        <p:tav tm="0">
                                          <p:val>
                                            <p:strVal val="#ppt_x"/>
                                          </p:val>
                                        </p:tav>
                                        <p:tav tm="100000">
                                          <p:val>
                                            <p:strVal val="#ppt_x"/>
                                          </p:val>
                                        </p:tav>
                                      </p:tavLst>
                                    </p:anim>
                                    <p:anim calcmode="lin" valueType="num">
                                      <p:cBhvr>
                                        <p:cTn id="13" dur="58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8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80"/>
                                        <p:tgtEl>
                                          <p:spTgt spid="4"/>
                                        </p:tgtEl>
                                      </p:cBhvr>
                                    </p:animEffect>
                                    <p:anim calcmode="lin" valueType="num">
                                      <p:cBhvr>
                                        <p:cTn id="18" dur="580" fill="hold"/>
                                        <p:tgtEl>
                                          <p:spTgt spid="4"/>
                                        </p:tgtEl>
                                        <p:attrNameLst>
                                          <p:attrName>ppt_x</p:attrName>
                                        </p:attrNameLst>
                                      </p:cBhvr>
                                      <p:tavLst>
                                        <p:tav tm="0">
                                          <p:val>
                                            <p:strVal val="#ppt_x"/>
                                          </p:val>
                                        </p:tav>
                                        <p:tav tm="100000">
                                          <p:val>
                                            <p:strVal val="#ppt_x"/>
                                          </p:val>
                                        </p:tav>
                                      </p:tavLst>
                                    </p:anim>
                                    <p:anim calcmode="lin" valueType="num">
                                      <p:cBhvr>
                                        <p:cTn id="19" dur="58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66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80"/>
                                        <p:tgtEl>
                                          <p:spTgt spid="6"/>
                                        </p:tgtEl>
                                      </p:cBhvr>
                                    </p:animEffect>
                                    <p:anim calcmode="lin" valueType="num">
                                      <p:cBhvr>
                                        <p:cTn id="24" dur="580" fill="hold"/>
                                        <p:tgtEl>
                                          <p:spTgt spid="6"/>
                                        </p:tgtEl>
                                        <p:attrNameLst>
                                          <p:attrName>ppt_x</p:attrName>
                                        </p:attrNameLst>
                                      </p:cBhvr>
                                      <p:tavLst>
                                        <p:tav tm="0">
                                          <p:val>
                                            <p:strVal val="#ppt_x"/>
                                          </p:val>
                                        </p:tav>
                                        <p:tav tm="100000">
                                          <p:val>
                                            <p:strVal val="#ppt_x"/>
                                          </p:val>
                                        </p:tav>
                                      </p:tavLst>
                                    </p:anim>
                                    <p:anim calcmode="lin" valueType="num">
                                      <p:cBhvr>
                                        <p:cTn id="25" dur="58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24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80"/>
                                        <p:tgtEl>
                                          <p:spTgt spid="7"/>
                                        </p:tgtEl>
                                      </p:cBhvr>
                                    </p:animEffect>
                                    <p:anim calcmode="lin" valueType="num">
                                      <p:cBhvr>
                                        <p:cTn id="30" dur="580" fill="hold"/>
                                        <p:tgtEl>
                                          <p:spTgt spid="7"/>
                                        </p:tgtEl>
                                        <p:attrNameLst>
                                          <p:attrName>ppt_x</p:attrName>
                                        </p:attrNameLst>
                                      </p:cBhvr>
                                      <p:tavLst>
                                        <p:tav tm="0">
                                          <p:val>
                                            <p:strVal val="#ppt_x"/>
                                          </p:val>
                                        </p:tav>
                                        <p:tav tm="100000">
                                          <p:val>
                                            <p:strVal val="#ppt_x"/>
                                          </p:val>
                                        </p:tav>
                                      </p:tavLst>
                                    </p:anim>
                                    <p:anim calcmode="lin" valueType="num">
                                      <p:cBhvr>
                                        <p:cTn id="31" dur="58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282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80"/>
                                        <p:tgtEl>
                                          <p:spTgt spid="8"/>
                                        </p:tgtEl>
                                      </p:cBhvr>
                                    </p:animEffect>
                                    <p:anim calcmode="lin" valueType="num">
                                      <p:cBhvr>
                                        <p:cTn id="36" dur="580" fill="hold"/>
                                        <p:tgtEl>
                                          <p:spTgt spid="8"/>
                                        </p:tgtEl>
                                        <p:attrNameLst>
                                          <p:attrName>ppt_x</p:attrName>
                                        </p:attrNameLst>
                                      </p:cBhvr>
                                      <p:tavLst>
                                        <p:tav tm="0">
                                          <p:val>
                                            <p:strVal val="#ppt_x"/>
                                          </p:val>
                                        </p:tav>
                                        <p:tav tm="100000">
                                          <p:val>
                                            <p:strVal val="#ppt_x"/>
                                          </p:val>
                                        </p:tav>
                                      </p:tavLst>
                                    </p:anim>
                                    <p:anim calcmode="lin" valueType="num">
                                      <p:cBhvr>
                                        <p:cTn id="37" dur="58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 name="TextBox 4@|17FFC:16777215|FBC:16777215|LFC:16777215|LBC:16777215"/>
          <p:cNvSpPr txBox="1">
            <a:spLocks noChangeArrowheads="1"/>
          </p:cNvSpPr>
          <p:nvPr/>
        </p:nvSpPr>
        <p:spPr bwMode="auto">
          <a:xfrm>
            <a:off x="2584982" y="1966886"/>
            <a:ext cx="184731" cy="2646878"/>
          </a:xfrm>
          <a:prstGeom prst="rect">
            <a:avLst/>
          </a:prstGeom>
          <a:noFill/>
          <a:ln w="9525">
            <a:noFill/>
            <a:miter lim="800000"/>
            <a:headEnd/>
            <a:tailEnd/>
          </a:ln>
        </p:spPr>
        <p:txBody>
          <a:bodyPr wrap="none">
            <a:spAutoFit/>
          </a:bodyPr>
          <a:lstStyle/>
          <a:p>
            <a:pPr eaLnBrk="1" hangingPunct="1"/>
            <a:endParaRPr lang="zh-CN" altLang="en-US" sz="16600" b="1">
              <a:solidFill>
                <a:srgbClr val="FFFFFF"/>
              </a:solidFill>
              <a:latin typeface="Impact" pitchFamily="34" charset="0"/>
            </a:endParaRPr>
          </a:p>
        </p:txBody>
      </p:sp>
      <p:sp>
        <p:nvSpPr>
          <p:cNvPr id="6" name="文本框 5"/>
          <p:cNvSpPr txBox="1">
            <a:spLocks noChangeArrowheads="1"/>
          </p:cNvSpPr>
          <p:nvPr/>
        </p:nvSpPr>
        <p:spPr bwMode="auto">
          <a:xfrm>
            <a:off x="249262" y="222419"/>
            <a:ext cx="2590774" cy="923330"/>
          </a:xfrm>
          <a:prstGeom prst="rect">
            <a:avLst/>
          </a:prstGeom>
          <a:noFill/>
          <a:ln w="9525">
            <a:noFill/>
            <a:miter lim="800000"/>
            <a:headEnd/>
            <a:tailEnd/>
          </a:ln>
        </p:spPr>
        <p:txBody>
          <a:bodyPr wrap="none">
            <a:spAutoFit/>
          </a:bodyPr>
          <a:lstStyle/>
          <a:p>
            <a:pPr eaLnBrk="1" hangingPunct="1"/>
            <a:r>
              <a:rPr lang="en-US" altLang="zh-CN" sz="5400" b="1">
                <a:solidFill>
                  <a:srgbClr val="4A9B33"/>
                </a:solidFill>
                <a:latin typeface="微软雅黑" pitchFamily="34" charset="-122"/>
              </a:rPr>
              <a:t>Design</a:t>
            </a:r>
            <a:endParaRPr lang="zh-CN" altLang="en-US" sz="5400" b="1">
              <a:solidFill>
                <a:srgbClr val="4A9B33"/>
              </a:solidFill>
              <a:latin typeface="微软雅黑" pitchFamily="34" charset="-122"/>
            </a:endParaRPr>
          </a:p>
        </p:txBody>
      </p:sp>
      <p:grpSp>
        <p:nvGrpSpPr>
          <p:cNvPr id="3" name="组合 7"/>
          <p:cNvGrpSpPr>
            <a:grpSpLocks/>
          </p:cNvGrpSpPr>
          <p:nvPr/>
        </p:nvGrpSpPr>
        <p:grpSpPr bwMode="auto">
          <a:xfrm>
            <a:off x="9757920" y="314175"/>
            <a:ext cx="988776" cy="369332"/>
            <a:chOff x="7777461" y="3514044"/>
            <a:chExt cx="988594" cy="370367"/>
          </a:xfrm>
        </p:grpSpPr>
        <p:sp>
          <p:nvSpPr>
            <p:cNvPr id="15" name="Oval 14@|1FFC:3382090|FBC:16777215|LFC:16777215|LBC:16777215"/>
            <p:cNvSpPr/>
            <p:nvPr/>
          </p:nvSpPr>
          <p:spPr>
            <a:xfrm>
              <a:off x="7777461" y="3625480"/>
              <a:ext cx="163482" cy="163971"/>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15378" name="TextBox 15@|17FFC:16777215|FBC:16777215|LFC:16777215|LBC:16777215"/>
            <p:cNvSpPr txBox="1">
              <a:spLocks noChangeArrowheads="1"/>
            </p:cNvSpPr>
            <p:nvPr/>
          </p:nvSpPr>
          <p:spPr bwMode="auto">
            <a:xfrm>
              <a:off x="7940340" y="3514044"/>
              <a:ext cx="825715" cy="370367"/>
            </a:xfrm>
            <a:prstGeom prst="rect">
              <a:avLst/>
            </a:prstGeom>
            <a:noFill/>
            <a:ln w="9525">
              <a:noFill/>
              <a:miter lim="800000"/>
              <a:headEnd/>
              <a:tailEnd/>
            </a:ln>
          </p:spPr>
          <p:txBody>
            <a:bodyPr wrap="none">
              <a:spAutoFit/>
            </a:bodyPr>
            <a:lstStyle/>
            <a:p>
              <a:pPr eaLnBrk="1" hangingPunct="1"/>
              <a:r>
                <a:rPr lang="en-US" altLang="zh-CN">
                  <a:solidFill>
                    <a:srgbClr val="3C7832"/>
                  </a:solidFill>
                  <a:latin typeface="微软雅黑" pitchFamily="34" charset="-122"/>
                </a:rPr>
                <a:t>Galeri</a:t>
              </a:r>
              <a:endParaRPr lang="zh-CN" altLang="en-US">
                <a:solidFill>
                  <a:srgbClr val="3C7832"/>
                </a:solidFill>
                <a:latin typeface="微软雅黑" pitchFamily="34" charset="-122"/>
              </a:endParaRPr>
            </a:p>
          </p:txBody>
        </p:sp>
      </p:grpSp>
      <p:grpSp>
        <p:nvGrpSpPr>
          <p:cNvPr id="4" name="组合 2"/>
          <p:cNvGrpSpPr>
            <a:grpSpLocks/>
          </p:cNvGrpSpPr>
          <p:nvPr/>
        </p:nvGrpSpPr>
        <p:grpSpPr bwMode="auto">
          <a:xfrm>
            <a:off x="7042185" y="344337"/>
            <a:ext cx="1125033" cy="369332"/>
            <a:chOff x="4829865" y="3545540"/>
            <a:chExt cx="1124821" cy="368778"/>
          </a:xfrm>
        </p:grpSpPr>
        <p:sp>
          <p:nvSpPr>
            <p:cNvPr id="15375" name="TextBox 11@|17FFC:16777215|FBC:16777215|LFC:16777215|LBC:16777215"/>
            <p:cNvSpPr txBox="1">
              <a:spLocks noChangeArrowheads="1"/>
            </p:cNvSpPr>
            <p:nvPr/>
          </p:nvSpPr>
          <p:spPr bwMode="auto">
            <a:xfrm>
              <a:off x="4992744" y="3545540"/>
              <a:ext cx="961942" cy="368778"/>
            </a:xfrm>
            <a:prstGeom prst="rect">
              <a:avLst/>
            </a:prstGeom>
            <a:noFill/>
            <a:ln w="9525">
              <a:noFill/>
              <a:miter lim="800000"/>
              <a:headEnd/>
              <a:tailEnd/>
            </a:ln>
          </p:spPr>
          <p:txBody>
            <a:bodyPr wrap="none">
              <a:spAutoFit/>
            </a:bodyPr>
            <a:lstStyle/>
            <a:p>
              <a:pPr eaLnBrk="1" hangingPunct="1"/>
              <a:r>
                <a:rPr lang="en-US" altLang="zh-CN">
                  <a:solidFill>
                    <a:srgbClr val="3C7832"/>
                  </a:solidFill>
                  <a:latin typeface="微软雅黑" pitchFamily="34" charset="-122"/>
                </a:rPr>
                <a:t>Banner</a:t>
              </a:r>
              <a:endParaRPr lang="zh-CN" altLang="en-US">
                <a:solidFill>
                  <a:srgbClr val="3C7832"/>
                </a:solidFill>
                <a:latin typeface="微软雅黑" pitchFamily="34" charset="-122"/>
              </a:endParaRPr>
            </a:p>
          </p:txBody>
        </p:sp>
        <p:sp>
          <p:nvSpPr>
            <p:cNvPr id="17" name="Oval 16@|1FFC:3382090|FBC:16777215|LFC:16777215|LBC:16777215"/>
            <p:cNvSpPr/>
            <p:nvPr/>
          </p:nvSpPr>
          <p:spPr>
            <a:xfrm>
              <a:off x="4829865" y="3626381"/>
              <a:ext cx="163483"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grpSp>
      <p:grpSp>
        <p:nvGrpSpPr>
          <p:cNvPr id="5" name="组合 8"/>
          <p:cNvGrpSpPr>
            <a:grpSpLocks/>
          </p:cNvGrpSpPr>
          <p:nvPr/>
        </p:nvGrpSpPr>
        <p:grpSpPr bwMode="auto">
          <a:xfrm>
            <a:off x="7042180" y="772963"/>
            <a:ext cx="1102591" cy="369332"/>
            <a:chOff x="4829865" y="3972976"/>
            <a:chExt cx="1102384" cy="370367"/>
          </a:xfrm>
        </p:grpSpPr>
        <p:sp>
          <p:nvSpPr>
            <p:cNvPr id="15373" name="TextBox 13@|17FFC:16777215|FBC:16777215|LFC:16777215|LBC:16777215"/>
            <p:cNvSpPr txBox="1">
              <a:spLocks noChangeArrowheads="1"/>
            </p:cNvSpPr>
            <p:nvPr/>
          </p:nvSpPr>
          <p:spPr bwMode="auto">
            <a:xfrm>
              <a:off x="4992744" y="3972976"/>
              <a:ext cx="939505" cy="370367"/>
            </a:xfrm>
            <a:prstGeom prst="rect">
              <a:avLst/>
            </a:prstGeom>
            <a:noFill/>
            <a:ln w="9525">
              <a:noFill/>
              <a:miter lim="800000"/>
              <a:headEnd/>
              <a:tailEnd/>
            </a:ln>
          </p:spPr>
          <p:txBody>
            <a:bodyPr wrap="none">
              <a:spAutoFit/>
            </a:bodyPr>
            <a:lstStyle/>
            <a:p>
              <a:pPr eaLnBrk="1" hangingPunct="1"/>
              <a:r>
                <a:rPr lang="en-US" altLang="zh-CN">
                  <a:solidFill>
                    <a:srgbClr val="3C7832"/>
                  </a:solidFill>
                  <a:latin typeface="微软雅黑" pitchFamily="34" charset="-122"/>
                </a:rPr>
                <a:t>Usulan</a:t>
              </a:r>
              <a:endParaRPr lang="zh-CN" altLang="en-US">
                <a:solidFill>
                  <a:srgbClr val="3C7832"/>
                </a:solidFill>
                <a:latin typeface="微软雅黑" pitchFamily="34" charset="-122"/>
              </a:endParaRPr>
            </a:p>
          </p:txBody>
        </p:sp>
        <p:sp>
          <p:nvSpPr>
            <p:cNvPr id="18" name="Oval 17@|1FFC:3382090|FBC:16777215|LFC:16777215|LBC:16777215"/>
            <p:cNvSpPr/>
            <p:nvPr/>
          </p:nvSpPr>
          <p:spPr>
            <a:xfrm>
              <a:off x="4829865" y="4084412"/>
              <a:ext cx="163483" cy="162379"/>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grpSp>
      <p:grpSp>
        <p:nvGrpSpPr>
          <p:cNvPr id="8" name="组合 9"/>
          <p:cNvGrpSpPr>
            <a:grpSpLocks/>
          </p:cNvGrpSpPr>
          <p:nvPr/>
        </p:nvGrpSpPr>
        <p:grpSpPr bwMode="auto">
          <a:xfrm>
            <a:off x="9757947" y="766612"/>
            <a:ext cx="1532195" cy="369332"/>
            <a:chOff x="7777461" y="3967041"/>
            <a:chExt cx="1531908" cy="368778"/>
          </a:xfrm>
        </p:grpSpPr>
        <p:sp>
          <p:nvSpPr>
            <p:cNvPr id="21" name="Oval 20@|1FFC:3382090|FBC:16777215|LFC:16777215|LBC:16777215"/>
            <p:cNvSpPr/>
            <p:nvPr/>
          </p:nvSpPr>
          <p:spPr>
            <a:xfrm>
              <a:off x="7777461" y="4079584"/>
              <a:ext cx="163482"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15372" name="TextBox 21@|17FFC:16777215|FBC:16777215|LFC:16777215|LBC:16777215"/>
            <p:cNvSpPr txBox="1">
              <a:spLocks noChangeArrowheads="1"/>
            </p:cNvSpPr>
            <p:nvPr/>
          </p:nvSpPr>
          <p:spPr bwMode="auto">
            <a:xfrm>
              <a:off x="7940340" y="3967041"/>
              <a:ext cx="1369029" cy="368778"/>
            </a:xfrm>
            <a:prstGeom prst="rect">
              <a:avLst/>
            </a:prstGeom>
            <a:noFill/>
            <a:ln w="9525">
              <a:noFill/>
              <a:miter lim="800000"/>
              <a:headEnd/>
              <a:tailEnd/>
            </a:ln>
          </p:spPr>
          <p:txBody>
            <a:bodyPr wrap="none">
              <a:spAutoFit/>
            </a:bodyPr>
            <a:lstStyle/>
            <a:p>
              <a:pPr eaLnBrk="1" hangingPunct="1"/>
              <a:r>
                <a:rPr lang="en-US" altLang="zh-CN">
                  <a:solidFill>
                    <a:srgbClr val="3C7832"/>
                  </a:solidFill>
                  <a:latin typeface="微软雅黑" pitchFamily="34" charset="-122"/>
                </a:rPr>
                <a:t>Sekretariat</a:t>
              </a:r>
              <a:endParaRPr lang="zh-CN" altLang="en-US">
                <a:solidFill>
                  <a:srgbClr val="3C7832"/>
                </a:solidFill>
                <a:latin typeface="微软雅黑" pitchFamily="34" charset="-122"/>
              </a:endParaRPr>
            </a:p>
          </p:txBody>
        </p:sp>
      </p:grpSp>
      <p:sp>
        <p:nvSpPr>
          <p:cNvPr id="22"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23" name="矩形 14"/>
          <p:cNvSpPr/>
          <p:nvPr/>
        </p:nvSpPr>
        <p:spPr>
          <a:xfrm rot="10800000" flipH="1">
            <a:off x="0" y="-54918"/>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pic>
        <p:nvPicPr>
          <p:cNvPr id="10" name="Picture 9"/>
          <p:cNvPicPr>
            <a:picLocks noChangeAspect="1"/>
          </p:cNvPicPr>
          <p:nvPr/>
        </p:nvPicPr>
        <p:blipFill>
          <a:blip r:embed="rId2"/>
          <a:stretch>
            <a:fillRect/>
          </a:stretch>
        </p:blipFill>
        <p:spPr>
          <a:xfrm>
            <a:off x="1011262" y="1676742"/>
            <a:ext cx="9032990" cy="3955274"/>
          </a:xfrm>
          <a:prstGeom prst="rect">
            <a:avLst/>
          </a:prstGeom>
        </p:spPr>
      </p:pic>
      <p:sp>
        <p:nvSpPr>
          <p:cNvPr id="25" name="Rounded Rectangle 24"/>
          <p:cNvSpPr/>
          <p:nvPr/>
        </p:nvSpPr>
        <p:spPr>
          <a:xfrm>
            <a:off x="4662117" y="1966886"/>
            <a:ext cx="4558083" cy="707002"/>
          </a:xfrm>
          <a:prstGeom prst="roundRect">
            <a:avLst/>
          </a:prstGeom>
          <a:noFill/>
          <a:ln w="381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413657" y="1874751"/>
            <a:ext cx="1698947" cy="369332"/>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marR="0" lvl="0" indent="-14288" algn="ctr" defTabSz="914400" eaLnBrk="1" fontAlgn="auto" latinLnBrk="0" hangingPunct="1">
              <a:lnSpc>
                <a:spcPct val="100000"/>
              </a:lnSpc>
              <a:spcBef>
                <a:spcPts val="0"/>
              </a:spcBef>
              <a:spcAft>
                <a:spcPts val="0"/>
              </a:spcAft>
              <a:buClrTx/>
              <a:buSzTx/>
              <a:buFontTx/>
              <a:buNone/>
              <a:defRPr/>
            </a:pPr>
            <a:r>
              <a:rPr lang="en-US"/>
              <a:t>Menu Utama</a:t>
            </a:r>
          </a:p>
        </p:txBody>
      </p:sp>
      <p:sp>
        <p:nvSpPr>
          <p:cNvPr id="27" name="TextBox 26"/>
          <p:cNvSpPr txBox="1"/>
          <p:nvPr/>
        </p:nvSpPr>
        <p:spPr>
          <a:xfrm>
            <a:off x="630108" y="4998830"/>
            <a:ext cx="2751356" cy="923330"/>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marR="0" lvl="0" indent="-14288" algn="ctr" defTabSz="914400" eaLnBrk="1" fontAlgn="auto" latinLnBrk="0" hangingPunct="1">
              <a:lnSpc>
                <a:spcPct val="100000"/>
              </a:lnSpc>
              <a:spcBef>
                <a:spcPts val="0"/>
              </a:spcBef>
              <a:spcAft>
                <a:spcPts val="0"/>
              </a:spcAft>
              <a:buClrTx/>
              <a:buSzTx/>
              <a:buFontTx/>
              <a:buNone/>
              <a:defRPr/>
            </a:pPr>
            <a:r>
              <a:rPr lang="en-US"/>
              <a:t>Banner ini berisi mengenai program CSR unggulan perusahaan </a:t>
            </a:r>
          </a:p>
        </p:txBody>
      </p:sp>
      <p:sp>
        <p:nvSpPr>
          <p:cNvPr id="28" name="Rounded Rectangle 27"/>
          <p:cNvSpPr/>
          <p:nvPr/>
        </p:nvSpPr>
        <p:spPr>
          <a:xfrm>
            <a:off x="6177862" y="4795116"/>
            <a:ext cx="2935658" cy="707002"/>
          </a:xfrm>
          <a:prstGeom prst="roundRect">
            <a:avLst/>
          </a:prstGeom>
          <a:noFill/>
          <a:ln w="381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355415" y="4963951"/>
            <a:ext cx="2303185" cy="1477328"/>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marR="0" lvl="0" indent="-14288" algn="ctr" defTabSz="914400" eaLnBrk="1" fontAlgn="auto" latinLnBrk="0" hangingPunct="1">
              <a:lnSpc>
                <a:spcPct val="100000"/>
              </a:lnSpc>
              <a:spcBef>
                <a:spcPts val="0"/>
              </a:spcBef>
              <a:spcAft>
                <a:spcPts val="0"/>
              </a:spcAft>
              <a:buClrTx/>
              <a:buSzTx/>
              <a:buFontTx/>
              <a:buNone/>
              <a:defRPr/>
            </a:pPr>
            <a:r>
              <a:rPr lang="en-US"/>
              <a:t>Usulan CSR bagi Masyarakat Individu maupun Kelompok/ LSM maupun organisasi lainnya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5735" y="871695"/>
            <a:ext cx="5878426" cy="2544134"/>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stretch>
            <a:fillRect/>
          </a:stretch>
        </p:blipFill>
        <p:spPr>
          <a:xfrm>
            <a:off x="5745480" y="1163903"/>
            <a:ext cx="5074920" cy="2433683"/>
          </a:xfrm>
          <a:prstGeom prst="rect">
            <a:avLst/>
          </a:prstGeom>
          <a:ln>
            <a:noFill/>
          </a:ln>
          <a:effectLst>
            <a:outerShdw blurRad="190500" algn="tl" rotWithShape="0">
              <a:srgbClr val="000000">
                <a:alpha val="70000"/>
              </a:srgbClr>
            </a:outerShdw>
          </a:effectLst>
        </p:spPr>
      </p:pic>
      <p:sp>
        <p:nvSpPr>
          <p:cNvPr id="5"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6" name="矩形 14"/>
          <p:cNvSpPr/>
          <p:nvPr/>
        </p:nvSpPr>
        <p:spPr>
          <a:xfrm rot="10800000" flipH="1">
            <a:off x="0" y="-54918"/>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pic>
        <p:nvPicPr>
          <p:cNvPr id="7" name="Picture 6"/>
          <p:cNvPicPr>
            <a:picLocks noChangeAspect="1"/>
          </p:cNvPicPr>
          <p:nvPr/>
        </p:nvPicPr>
        <p:blipFill>
          <a:blip r:embed="rId4"/>
          <a:stretch>
            <a:fillRect/>
          </a:stretch>
        </p:blipFill>
        <p:spPr>
          <a:xfrm>
            <a:off x="1615440" y="2707640"/>
            <a:ext cx="7802880" cy="260096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a:stretch>
            <a:fillRect/>
          </a:stretch>
        </p:blipFill>
        <p:spPr>
          <a:xfrm>
            <a:off x="6903719" y="4598875"/>
            <a:ext cx="5190355" cy="2137205"/>
          </a:xfrm>
          <a:prstGeom prst="rect">
            <a:avLst/>
          </a:prstGeom>
          <a:ln>
            <a:noFill/>
          </a:ln>
          <a:effectLst>
            <a:outerShdw blurRad="190500" algn="tl" rotWithShape="0">
              <a:srgbClr val="000000">
                <a:alpha val="70000"/>
              </a:srgbClr>
            </a:outerShdw>
          </a:effectLst>
        </p:spPr>
      </p:pic>
      <p:sp>
        <p:nvSpPr>
          <p:cNvPr id="10" name="TextBox 9"/>
          <p:cNvSpPr txBox="1"/>
          <p:nvPr/>
        </p:nvSpPr>
        <p:spPr>
          <a:xfrm>
            <a:off x="203782" y="196503"/>
            <a:ext cx="2127938" cy="923330"/>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marR="0" lvl="0" indent="-14288" algn="ctr" defTabSz="914400" eaLnBrk="1" fontAlgn="auto" latinLnBrk="0" hangingPunct="1">
              <a:lnSpc>
                <a:spcPct val="100000"/>
              </a:lnSpc>
              <a:spcBef>
                <a:spcPts val="0"/>
              </a:spcBef>
              <a:spcAft>
                <a:spcPts val="0"/>
              </a:spcAft>
              <a:buClrTx/>
              <a:buSzTx/>
              <a:buFontTx/>
              <a:buNone/>
              <a:defRPr/>
            </a:pPr>
            <a:r>
              <a:rPr lang="en-US"/>
              <a:t>Pengantar Ketua CSR &amp; PKBL </a:t>
            </a:r>
          </a:p>
          <a:p>
            <a:pPr marL="14288" marR="0" lvl="0" indent="-14288" algn="ctr" defTabSz="914400" eaLnBrk="1" fontAlgn="auto" latinLnBrk="0" hangingPunct="1">
              <a:lnSpc>
                <a:spcPct val="100000"/>
              </a:lnSpc>
              <a:spcBef>
                <a:spcPts val="0"/>
              </a:spcBef>
              <a:spcAft>
                <a:spcPts val="0"/>
              </a:spcAft>
              <a:buClrTx/>
              <a:buSzTx/>
              <a:buFontTx/>
              <a:buNone/>
              <a:defRPr/>
            </a:pPr>
            <a:r>
              <a:rPr lang="en-US"/>
              <a:t>Kota Semarang</a:t>
            </a:r>
          </a:p>
        </p:txBody>
      </p:sp>
      <p:sp>
        <p:nvSpPr>
          <p:cNvPr id="12" name="TextBox 11"/>
          <p:cNvSpPr txBox="1"/>
          <p:nvPr/>
        </p:nvSpPr>
        <p:spPr>
          <a:xfrm>
            <a:off x="9587655" y="536196"/>
            <a:ext cx="2127938" cy="923330"/>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marR="0" lvl="0" indent="-14288" algn="ctr" defTabSz="914400" eaLnBrk="1" fontAlgn="auto" latinLnBrk="0" hangingPunct="1">
              <a:lnSpc>
                <a:spcPct val="100000"/>
              </a:lnSpc>
              <a:spcBef>
                <a:spcPts val="0"/>
              </a:spcBef>
              <a:spcAft>
                <a:spcPts val="0"/>
              </a:spcAft>
              <a:buClrTx/>
              <a:buSzTx/>
              <a:buFontTx/>
              <a:buNone/>
              <a:defRPr/>
            </a:pPr>
            <a:r>
              <a:rPr lang="en-US"/>
              <a:t>Galeri Kegiatan CSR &amp; PKBL </a:t>
            </a:r>
          </a:p>
          <a:p>
            <a:pPr marL="14288" marR="0" lvl="0" indent="-14288" algn="ctr" defTabSz="914400" eaLnBrk="1" fontAlgn="auto" latinLnBrk="0" hangingPunct="1">
              <a:lnSpc>
                <a:spcPct val="100000"/>
              </a:lnSpc>
              <a:spcBef>
                <a:spcPts val="0"/>
              </a:spcBef>
              <a:spcAft>
                <a:spcPts val="0"/>
              </a:spcAft>
              <a:buClrTx/>
              <a:buSzTx/>
              <a:buFontTx/>
              <a:buNone/>
              <a:defRPr/>
            </a:pPr>
            <a:r>
              <a:rPr lang="en-US"/>
              <a:t>Kota Semarang</a:t>
            </a:r>
          </a:p>
        </p:txBody>
      </p:sp>
      <p:sp>
        <p:nvSpPr>
          <p:cNvPr id="13" name="TextBox 12"/>
          <p:cNvSpPr txBox="1"/>
          <p:nvPr/>
        </p:nvSpPr>
        <p:spPr>
          <a:xfrm>
            <a:off x="1028700" y="4555844"/>
            <a:ext cx="2827020" cy="1200329"/>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marR="0" lvl="0" indent="-14288" algn="ctr" defTabSz="914400" eaLnBrk="1" fontAlgn="auto" latinLnBrk="0" hangingPunct="1">
              <a:lnSpc>
                <a:spcPct val="100000"/>
              </a:lnSpc>
              <a:spcBef>
                <a:spcPts val="0"/>
              </a:spcBef>
              <a:spcAft>
                <a:spcPts val="0"/>
              </a:spcAft>
              <a:buClrTx/>
              <a:buSzTx/>
              <a:buFontTx/>
              <a:buNone/>
              <a:defRPr/>
            </a:pPr>
            <a:r>
              <a:rPr lang="en-US"/>
              <a:t>Pengajuan Proposal CSR &amp; PKBL Oleh Masyarakat Individu / Kelompok / Organisasi Lainnya</a:t>
            </a:r>
          </a:p>
        </p:txBody>
      </p:sp>
      <p:sp>
        <p:nvSpPr>
          <p:cNvPr id="14" name="TextBox 13"/>
          <p:cNvSpPr txBox="1"/>
          <p:nvPr/>
        </p:nvSpPr>
        <p:spPr>
          <a:xfrm>
            <a:off x="6069735" y="5667477"/>
            <a:ext cx="2127938" cy="923330"/>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marR="0" lvl="0" indent="-14288" algn="ctr" defTabSz="914400" eaLnBrk="1" fontAlgn="auto" latinLnBrk="0" hangingPunct="1">
              <a:lnSpc>
                <a:spcPct val="100000"/>
              </a:lnSpc>
              <a:spcBef>
                <a:spcPts val="0"/>
              </a:spcBef>
              <a:spcAft>
                <a:spcPts val="0"/>
              </a:spcAft>
              <a:buClrTx/>
              <a:buSzTx/>
              <a:buFontTx/>
              <a:buNone/>
              <a:defRPr/>
            </a:pPr>
            <a:r>
              <a:rPr lang="en-US"/>
              <a:t>Info Sekretariat CSR &amp; PKBL </a:t>
            </a:r>
          </a:p>
          <a:p>
            <a:pPr marL="14288" marR="0" lvl="0" indent="-14288" algn="ctr" defTabSz="914400" eaLnBrk="1" fontAlgn="auto" latinLnBrk="0" hangingPunct="1">
              <a:lnSpc>
                <a:spcPct val="100000"/>
              </a:lnSpc>
              <a:spcBef>
                <a:spcPts val="0"/>
              </a:spcBef>
              <a:spcAft>
                <a:spcPts val="0"/>
              </a:spcAft>
              <a:buClrTx/>
              <a:buSzTx/>
              <a:buFontTx/>
              <a:buNone/>
              <a:defRPr/>
            </a:pPr>
            <a:r>
              <a:rPr lang="en-US"/>
              <a:t>Kota Semarang</a:t>
            </a:r>
          </a:p>
        </p:txBody>
      </p:sp>
    </p:spTree>
    <p:extLst>
      <p:ext uri="{BB962C8B-B14F-4D97-AF65-F5344CB8AC3E}">
        <p14:creationId xmlns:p14="http://schemas.microsoft.com/office/powerpoint/2010/main" val="1553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5" name="矩形 14"/>
          <p:cNvSpPr/>
          <p:nvPr/>
        </p:nvSpPr>
        <p:spPr>
          <a:xfrm rot="10800000" flipH="1">
            <a:off x="0" y="-54918"/>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pic>
        <p:nvPicPr>
          <p:cNvPr id="6" name="Picture 5"/>
          <p:cNvPicPr>
            <a:picLocks noChangeAspect="1"/>
          </p:cNvPicPr>
          <p:nvPr/>
        </p:nvPicPr>
        <p:blipFill>
          <a:blip r:embed="rId2"/>
          <a:stretch>
            <a:fillRect/>
          </a:stretch>
        </p:blipFill>
        <p:spPr>
          <a:xfrm>
            <a:off x="2663515" y="1835740"/>
            <a:ext cx="7188200" cy="3136900"/>
          </a:xfrm>
          <a:prstGeom prst="rect">
            <a:avLst/>
          </a:prstGeom>
        </p:spPr>
      </p:pic>
      <p:sp>
        <p:nvSpPr>
          <p:cNvPr id="7" name="Rounded Rectangle 6"/>
          <p:cNvSpPr/>
          <p:nvPr/>
        </p:nvSpPr>
        <p:spPr>
          <a:xfrm>
            <a:off x="1477917" y="1646106"/>
            <a:ext cx="3042338" cy="2062884"/>
          </a:xfrm>
          <a:prstGeom prst="roundRect">
            <a:avLst/>
          </a:prstGeom>
          <a:noFill/>
          <a:ln w="381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5901" y="1327427"/>
            <a:ext cx="2303185" cy="2031325"/>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marR="0" lvl="0" indent="-14288" algn="ctr" defTabSz="914400" eaLnBrk="1" fontAlgn="auto" latinLnBrk="0" hangingPunct="1">
              <a:lnSpc>
                <a:spcPct val="100000"/>
              </a:lnSpc>
              <a:spcBef>
                <a:spcPts val="0"/>
              </a:spcBef>
              <a:spcAft>
                <a:spcPts val="0"/>
              </a:spcAft>
              <a:buClrTx/>
              <a:buSzTx/>
              <a:buFontTx/>
              <a:buNone/>
              <a:defRPr/>
            </a:pPr>
            <a:r>
              <a:rPr lang="en-US"/>
              <a:t>Informasi Diagram Alur Pengajuan Proposal CSR dan PKBL oleh Masyarakat / Kelompok / Organisasi Lainnya</a:t>
            </a:r>
          </a:p>
        </p:txBody>
      </p:sp>
      <p:sp>
        <p:nvSpPr>
          <p:cNvPr id="9" name="Rounded Rectangle 8"/>
          <p:cNvSpPr/>
          <p:nvPr/>
        </p:nvSpPr>
        <p:spPr>
          <a:xfrm>
            <a:off x="4606906" y="1995296"/>
            <a:ext cx="1528789" cy="3649173"/>
          </a:xfrm>
          <a:prstGeom prst="roundRect">
            <a:avLst/>
          </a:prstGeom>
          <a:noFill/>
          <a:ln w="381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01222" y="4567191"/>
            <a:ext cx="3036564" cy="2031325"/>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marR="0" lvl="0" indent="-14288" algn="ctr" defTabSz="914400" eaLnBrk="1" fontAlgn="auto" latinLnBrk="0" hangingPunct="1">
              <a:lnSpc>
                <a:spcPct val="100000"/>
              </a:lnSpc>
              <a:spcBef>
                <a:spcPts val="0"/>
              </a:spcBef>
              <a:spcAft>
                <a:spcPts val="0"/>
              </a:spcAft>
              <a:buClrTx/>
              <a:buSzTx/>
              <a:buFontTx/>
              <a:buNone/>
              <a:defRPr/>
            </a:pPr>
            <a:r>
              <a:rPr lang="en-US"/>
              <a:t>Menunjukkan Jumlah Perusahaan yang bekerjasama dengan Pemerintah Kota Semarang dalam pelaksanaan program CSR dan PKBL di Kota Semarang</a:t>
            </a:r>
          </a:p>
        </p:txBody>
      </p:sp>
      <p:sp>
        <p:nvSpPr>
          <p:cNvPr id="11" name="Rounded Rectangle 10"/>
          <p:cNvSpPr/>
          <p:nvPr/>
        </p:nvSpPr>
        <p:spPr>
          <a:xfrm>
            <a:off x="6222346" y="760856"/>
            <a:ext cx="1528789" cy="3649173"/>
          </a:xfrm>
          <a:prstGeom prst="roundRect">
            <a:avLst/>
          </a:prstGeom>
          <a:noFill/>
          <a:ln w="381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22410" y="184740"/>
            <a:ext cx="2690725" cy="1477328"/>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Jumlah Proposal CSR dan PKBL oleh Masyarakat / Kelompok / Organisasi Lainnya kepada Perusahaan </a:t>
            </a:r>
          </a:p>
        </p:txBody>
      </p:sp>
      <p:sp>
        <p:nvSpPr>
          <p:cNvPr id="13" name="Rounded Rectangle 12"/>
          <p:cNvSpPr/>
          <p:nvPr/>
        </p:nvSpPr>
        <p:spPr>
          <a:xfrm>
            <a:off x="7837786" y="1995296"/>
            <a:ext cx="2427949" cy="2540202"/>
          </a:xfrm>
          <a:prstGeom prst="roundRect">
            <a:avLst/>
          </a:prstGeom>
          <a:noFill/>
          <a:ln w="381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228841" y="3416172"/>
            <a:ext cx="2324965" cy="923330"/>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Jumlah Realisasi CSR dan PKBL yang telah dilaksanakan</a:t>
            </a:r>
          </a:p>
        </p:txBody>
      </p:sp>
    </p:spTree>
    <p:extLst>
      <p:ext uri="{BB962C8B-B14F-4D97-AF65-F5344CB8AC3E}">
        <p14:creationId xmlns:p14="http://schemas.microsoft.com/office/powerpoint/2010/main" val="80153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pic>
        <p:nvPicPr>
          <p:cNvPr id="6" name="图片 6"/>
          <p:cNvPicPr>
            <a:picLocks noChangeAspect="1"/>
          </p:cNvPicPr>
          <p:nvPr/>
        </p:nvPicPr>
        <p:blipFill>
          <a:blip r:embed="rId2" cstate="print"/>
          <a:srcRect/>
          <a:stretch>
            <a:fillRect/>
          </a:stretch>
        </p:blipFill>
        <p:spPr bwMode="auto">
          <a:xfrm>
            <a:off x="0" y="796925"/>
            <a:ext cx="4829175" cy="6062663"/>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4474612" y="2045723"/>
            <a:ext cx="5730316" cy="3834444"/>
          </a:xfrm>
          <a:prstGeom prst="rect">
            <a:avLst/>
          </a:prstGeom>
        </p:spPr>
      </p:pic>
      <p:sp>
        <p:nvSpPr>
          <p:cNvPr id="7" name="文本框 5"/>
          <p:cNvSpPr txBox="1">
            <a:spLocks noChangeArrowheads="1"/>
          </p:cNvSpPr>
          <p:nvPr/>
        </p:nvSpPr>
        <p:spPr bwMode="auto">
          <a:xfrm>
            <a:off x="249262" y="222419"/>
            <a:ext cx="2339102" cy="923330"/>
          </a:xfrm>
          <a:prstGeom prst="rect">
            <a:avLst/>
          </a:prstGeom>
          <a:noFill/>
          <a:ln w="9525">
            <a:noFill/>
            <a:miter lim="800000"/>
            <a:headEnd/>
            <a:tailEnd/>
          </a:ln>
        </p:spPr>
        <p:txBody>
          <a:bodyPr wrap="none">
            <a:spAutoFit/>
          </a:bodyPr>
          <a:lstStyle/>
          <a:p>
            <a:pPr eaLnBrk="1" hangingPunct="1"/>
            <a:r>
              <a:rPr lang="en-US" altLang="zh-CN" sz="5400" b="1">
                <a:solidFill>
                  <a:srgbClr val="4A9B33"/>
                </a:solidFill>
                <a:latin typeface="微软雅黑" pitchFamily="34" charset="-122"/>
              </a:rPr>
              <a:t>Login </a:t>
            </a:r>
            <a:endParaRPr lang="zh-CN" altLang="en-US" sz="5400" b="1">
              <a:solidFill>
                <a:srgbClr val="4A9B33"/>
              </a:solidFill>
              <a:latin typeface="微软雅黑" pitchFamily="34" charset="-122"/>
            </a:endParaRPr>
          </a:p>
        </p:txBody>
      </p:sp>
      <p:sp>
        <p:nvSpPr>
          <p:cNvPr id="8" name="矩形 14"/>
          <p:cNvSpPr/>
          <p:nvPr/>
        </p:nvSpPr>
        <p:spPr>
          <a:xfrm rot="10800000" flipH="1">
            <a:off x="0" y="-54918"/>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9" name="文本框 5"/>
          <p:cNvSpPr txBox="1">
            <a:spLocks noChangeArrowheads="1"/>
          </p:cNvSpPr>
          <p:nvPr/>
        </p:nvSpPr>
        <p:spPr bwMode="auto">
          <a:xfrm>
            <a:off x="1150242" y="1226066"/>
            <a:ext cx="3719288" cy="584775"/>
          </a:xfrm>
          <a:prstGeom prst="rect">
            <a:avLst/>
          </a:prstGeom>
          <a:noFill/>
          <a:ln w="9525">
            <a:noFill/>
            <a:miter lim="800000"/>
            <a:headEnd/>
            <a:tailEnd/>
          </a:ln>
        </p:spPr>
        <p:txBody>
          <a:bodyPr wrap="none">
            <a:spAutoFit/>
          </a:bodyPr>
          <a:lstStyle/>
          <a:p>
            <a:pPr eaLnBrk="1" hangingPunct="1"/>
            <a:r>
              <a:rPr lang="en-US" altLang="zh-CN" sz="3200">
                <a:solidFill>
                  <a:srgbClr val="4A9B33"/>
                </a:solidFill>
                <a:latin typeface="微软雅黑" pitchFamily="34" charset="-122"/>
              </a:rPr>
              <a:t>Unsur Masyarakat</a:t>
            </a:r>
            <a:endParaRPr lang="zh-CN" altLang="en-US" sz="3200">
              <a:solidFill>
                <a:srgbClr val="4A9B33"/>
              </a:solidFill>
              <a:latin typeface="微软雅黑" pitchFamily="34" charset="-122"/>
            </a:endParaRPr>
          </a:p>
        </p:txBody>
      </p:sp>
      <p:sp>
        <p:nvSpPr>
          <p:cNvPr id="11" name="TextBox 10"/>
          <p:cNvSpPr txBox="1"/>
          <p:nvPr/>
        </p:nvSpPr>
        <p:spPr>
          <a:xfrm>
            <a:off x="1958324" y="3811391"/>
            <a:ext cx="2690725" cy="1200329"/>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Fitur untuk pengajuan usulan kegiatan oleh Masyarakat kepada perusahaan</a:t>
            </a:r>
          </a:p>
        </p:txBody>
      </p:sp>
      <p:sp>
        <p:nvSpPr>
          <p:cNvPr id="12" name="TextBox 11"/>
          <p:cNvSpPr txBox="1"/>
          <p:nvPr/>
        </p:nvSpPr>
        <p:spPr>
          <a:xfrm>
            <a:off x="8290102" y="3391135"/>
            <a:ext cx="2690725" cy="2031325"/>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Fitur untuk melihat riwayat pengajuan yang telah diajukan maupun status usulan yang sedang diproses oleh sekretariat maupun perusahaan</a:t>
            </a:r>
          </a:p>
        </p:txBody>
      </p:sp>
    </p:spTree>
    <p:extLst>
      <p:ext uri="{BB962C8B-B14F-4D97-AF65-F5344CB8AC3E}">
        <p14:creationId xmlns:p14="http://schemas.microsoft.com/office/powerpoint/2010/main" val="4878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12" accel="64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4"/>
          <p:cNvSpPr/>
          <p:nvPr/>
        </p:nvSpPr>
        <p:spPr>
          <a:xfrm flipH="1">
            <a:off x="0" y="609639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pic>
        <p:nvPicPr>
          <p:cNvPr id="6" name="图片 6"/>
          <p:cNvPicPr>
            <a:picLocks noChangeAspect="1"/>
          </p:cNvPicPr>
          <p:nvPr/>
        </p:nvPicPr>
        <p:blipFill>
          <a:blip r:embed="rId2" cstate="print"/>
          <a:srcRect/>
          <a:stretch>
            <a:fillRect/>
          </a:stretch>
        </p:blipFill>
        <p:spPr bwMode="auto">
          <a:xfrm>
            <a:off x="0" y="796925"/>
            <a:ext cx="4829175" cy="6062663"/>
          </a:xfrm>
          <a:prstGeom prst="rect">
            <a:avLst/>
          </a:prstGeom>
          <a:noFill/>
          <a:ln w="9525">
            <a:noFill/>
            <a:miter lim="800000"/>
            <a:headEnd/>
            <a:tailEnd/>
          </a:ln>
        </p:spPr>
      </p:pic>
      <p:sp>
        <p:nvSpPr>
          <p:cNvPr id="7" name="文本框 5"/>
          <p:cNvSpPr txBox="1">
            <a:spLocks noChangeArrowheads="1"/>
          </p:cNvSpPr>
          <p:nvPr/>
        </p:nvSpPr>
        <p:spPr bwMode="auto">
          <a:xfrm>
            <a:off x="249262" y="222419"/>
            <a:ext cx="2132315" cy="923330"/>
          </a:xfrm>
          <a:prstGeom prst="rect">
            <a:avLst/>
          </a:prstGeom>
          <a:noFill/>
          <a:ln w="9525">
            <a:noFill/>
            <a:miter lim="800000"/>
            <a:headEnd/>
            <a:tailEnd/>
          </a:ln>
        </p:spPr>
        <p:txBody>
          <a:bodyPr wrap="none">
            <a:spAutoFit/>
          </a:bodyPr>
          <a:lstStyle/>
          <a:p>
            <a:pPr eaLnBrk="1" hangingPunct="1"/>
            <a:r>
              <a:rPr lang="en-US" altLang="zh-CN" sz="5400" b="1">
                <a:solidFill>
                  <a:srgbClr val="4A9B33"/>
                </a:solidFill>
                <a:latin typeface="微软雅黑" pitchFamily="34" charset="-122"/>
              </a:rPr>
              <a:t>Login</a:t>
            </a:r>
            <a:endParaRPr lang="zh-CN" altLang="en-US" sz="5400" b="1">
              <a:solidFill>
                <a:srgbClr val="4A9B33"/>
              </a:solidFill>
              <a:latin typeface="微软雅黑" pitchFamily="34" charset="-122"/>
            </a:endParaRPr>
          </a:p>
        </p:txBody>
      </p:sp>
      <p:sp>
        <p:nvSpPr>
          <p:cNvPr id="8" name="矩形 14"/>
          <p:cNvSpPr/>
          <p:nvPr/>
        </p:nvSpPr>
        <p:spPr>
          <a:xfrm rot="10800000" flipH="1">
            <a:off x="0" y="-54918"/>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pic>
        <p:nvPicPr>
          <p:cNvPr id="9" name="Picture 8"/>
          <p:cNvPicPr>
            <a:picLocks noChangeAspect="1"/>
          </p:cNvPicPr>
          <p:nvPr/>
        </p:nvPicPr>
        <p:blipFill>
          <a:blip r:embed="rId3"/>
          <a:stretch>
            <a:fillRect/>
          </a:stretch>
        </p:blipFill>
        <p:spPr>
          <a:xfrm>
            <a:off x="1675910" y="1260108"/>
            <a:ext cx="10074442" cy="4065309"/>
          </a:xfrm>
          <a:prstGeom prst="rect">
            <a:avLst/>
          </a:prstGeom>
        </p:spPr>
      </p:pic>
      <p:sp>
        <p:nvSpPr>
          <p:cNvPr id="10" name="文本框 5"/>
          <p:cNvSpPr txBox="1">
            <a:spLocks noChangeArrowheads="1"/>
          </p:cNvSpPr>
          <p:nvPr/>
        </p:nvSpPr>
        <p:spPr bwMode="auto">
          <a:xfrm>
            <a:off x="2311618" y="489135"/>
            <a:ext cx="2442913" cy="584775"/>
          </a:xfrm>
          <a:prstGeom prst="rect">
            <a:avLst/>
          </a:prstGeom>
          <a:noFill/>
          <a:ln w="9525">
            <a:noFill/>
            <a:miter lim="800000"/>
            <a:headEnd/>
            <a:tailEnd/>
          </a:ln>
        </p:spPr>
        <p:txBody>
          <a:bodyPr wrap="none">
            <a:spAutoFit/>
          </a:bodyPr>
          <a:lstStyle/>
          <a:p>
            <a:pPr eaLnBrk="1" hangingPunct="1"/>
            <a:r>
              <a:rPr lang="en-US" altLang="zh-CN" sz="3200">
                <a:solidFill>
                  <a:srgbClr val="4A9B33"/>
                </a:solidFill>
                <a:latin typeface="微软雅黑" pitchFamily="34" charset="-122"/>
              </a:rPr>
              <a:t>Perusahaan</a:t>
            </a:r>
            <a:endParaRPr lang="zh-CN" altLang="en-US" sz="3200">
              <a:solidFill>
                <a:srgbClr val="4A9B33"/>
              </a:solidFill>
              <a:latin typeface="微软雅黑" pitchFamily="34" charset="-122"/>
            </a:endParaRPr>
          </a:p>
        </p:txBody>
      </p:sp>
      <p:sp>
        <p:nvSpPr>
          <p:cNvPr id="11" name="TextBox 10"/>
          <p:cNvSpPr txBox="1"/>
          <p:nvPr/>
        </p:nvSpPr>
        <p:spPr>
          <a:xfrm>
            <a:off x="174618" y="4890128"/>
            <a:ext cx="2132315" cy="646331"/>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Informasi Detil Profil Perusahaan</a:t>
            </a:r>
          </a:p>
        </p:txBody>
      </p:sp>
      <p:sp>
        <p:nvSpPr>
          <p:cNvPr id="12" name="TextBox 11"/>
          <p:cNvSpPr txBox="1"/>
          <p:nvPr/>
        </p:nvSpPr>
        <p:spPr>
          <a:xfrm>
            <a:off x="3850362" y="5029665"/>
            <a:ext cx="1808338" cy="1200329"/>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Jumlah dan List Proposal yang masuk ke perusahaan</a:t>
            </a:r>
          </a:p>
        </p:txBody>
      </p:sp>
      <p:sp>
        <p:nvSpPr>
          <p:cNvPr id="13" name="TextBox 12"/>
          <p:cNvSpPr txBox="1"/>
          <p:nvPr/>
        </p:nvSpPr>
        <p:spPr>
          <a:xfrm>
            <a:off x="5808962" y="5042562"/>
            <a:ext cx="1808338" cy="1477328"/>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Jumlah dan List Realisasi kegiatan CSR &amp; PKBL perusahaan</a:t>
            </a:r>
          </a:p>
        </p:txBody>
      </p:sp>
      <p:sp>
        <p:nvSpPr>
          <p:cNvPr id="14" name="TextBox 13"/>
          <p:cNvSpPr txBox="1"/>
          <p:nvPr/>
        </p:nvSpPr>
        <p:spPr>
          <a:xfrm>
            <a:off x="9671005" y="2652476"/>
            <a:ext cx="2308565" cy="2308324"/>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Jumlah dan List seluruh Proposal yang masuk kedalam Sistem Informasi CSR &amp; PKBL oleh masyarakat individu maupun kelompok</a:t>
            </a:r>
          </a:p>
        </p:txBody>
      </p:sp>
    </p:spTree>
    <p:extLst>
      <p:ext uri="{BB962C8B-B14F-4D97-AF65-F5344CB8AC3E}">
        <p14:creationId xmlns:p14="http://schemas.microsoft.com/office/powerpoint/2010/main" val="141426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12" accel="64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pic>
        <p:nvPicPr>
          <p:cNvPr id="6" name="图片 6"/>
          <p:cNvPicPr>
            <a:picLocks noChangeAspect="1"/>
          </p:cNvPicPr>
          <p:nvPr/>
        </p:nvPicPr>
        <p:blipFill>
          <a:blip r:embed="rId2" cstate="print"/>
          <a:srcRect/>
          <a:stretch>
            <a:fillRect/>
          </a:stretch>
        </p:blipFill>
        <p:spPr bwMode="auto">
          <a:xfrm>
            <a:off x="0" y="796925"/>
            <a:ext cx="4829175" cy="6062663"/>
          </a:xfrm>
          <a:prstGeom prst="rect">
            <a:avLst/>
          </a:prstGeom>
          <a:noFill/>
          <a:ln w="9525">
            <a:noFill/>
            <a:miter lim="800000"/>
            <a:headEnd/>
            <a:tailEnd/>
          </a:ln>
        </p:spPr>
      </p:pic>
      <p:sp>
        <p:nvSpPr>
          <p:cNvPr id="7" name="文本框 5"/>
          <p:cNvSpPr txBox="1">
            <a:spLocks noChangeArrowheads="1"/>
          </p:cNvSpPr>
          <p:nvPr/>
        </p:nvSpPr>
        <p:spPr bwMode="auto">
          <a:xfrm>
            <a:off x="249262" y="222419"/>
            <a:ext cx="2132315" cy="923330"/>
          </a:xfrm>
          <a:prstGeom prst="rect">
            <a:avLst/>
          </a:prstGeom>
          <a:noFill/>
          <a:ln w="9525">
            <a:noFill/>
            <a:miter lim="800000"/>
            <a:headEnd/>
            <a:tailEnd/>
          </a:ln>
        </p:spPr>
        <p:txBody>
          <a:bodyPr wrap="none">
            <a:spAutoFit/>
          </a:bodyPr>
          <a:lstStyle/>
          <a:p>
            <a:pPr eaLnBrk="1" hangingPunct="1"/>
            <a:r>
              <a:rPr lang="en-US" altLang="zh-CN" sz="5400" b="1">
                <a:solidFill>
                  <a:srgbClr val="4A9B33"/>
                </a:solidFill>
                <a:latin typeface="微软雅黑" pitchFamily="34" charset="-122"/>
              </a:rPr>
              <a:t>Login</a:t>
            </a:r>
            <a:endParaRPr lang="zh-CN" altLang="en-US" sz="5400" b="1">
              <a:solidFill>
                <a:srgbClr val="4A9B33"/>
              </a:solidFill>
              <a:latin typeface="微软雅黑" pitchFamily="34" charset="-122"/>
            </a:endParaRPr>
          </a:p>
        </p:txBody>
      </p:sp>
      <p:sp>
        <p:nvSpPr>
          <p:cNvPr id="8" name="矩形 14"/>
          <p:cNvSpPr/>
          <p:nvPr/>
        </p:nvSpPr>
        <p:spPr>
          <a:xfrm rot="10800000" flipH="1">
            <a:off x="0" y="-54918"/>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10" name="文本框 5"/>
          <p:cNvSpPr txBox="1">
            <a:spLocks noChangeArrowheads="1"/>
          </p:cNvSpPr>
          <p:nvPr/>
        </p:nvSpPr>
        <p:spPr bwMode="auto">
          <a:xfrm>
            <a:off x="2296452" y="504537"/>
            <a:ext cx="3688446" cy="584775"/>
          </a:xfrm>
          <a:prstGeom prst="rect">
            <a:avLst/>
          </a:prstGeom>
          <a:noFill/>
          <a:ln w="9525">
            <a:noFill/>
            <a:miter lim="800000"/>
            <a:headEnd/>
            <a:tailEnd/>
          </a:ln>
        </p:spPr>
        <p:txBody>
          <a:bodyPr wrap="none">
            <a:spAutoFit/>
          </a:bodyPr>
          <a:lstStyle/>
          <a:p>
            <a:pPr eaLnBrk="1" hangingPunct="1"/>
            <a:r>
              <a:rPr lang="en-US" altLang="zh-CN" sz="3200">
                <a:solidFill>
                  <a:srgbClr val="4A9B33"/>
                </a:solidFill>
                <a:latin typeface="微软雅黑" pitchFamily="34" charset="-122"/>
              </a:rPr>
              <a:t>Perangkat Daerah</a:t>
            </a:r>
            <a:endParaRPr lang="zh-CN" altLang="en-US" sz="3200">
              <a:solidFill>
                <a:srgbClr val="4A9B33"/>
              </a:solidFill>
              <a:latin typeface="微软雅黑" pitchFamily="34" charset="-122"/>
            </a:endParaRPr>
          </a:p>
        </p:txBody>
      </p:sp>
      <p:pic>
        <p:nvPicPr>
          <p:cNvPr id="2" name="Picture 1"/>
          <p:cNvPicPr>
            <a:picLocks noChangeAspect="1"/>
          </p:cNvPicPr>
          <p:nvPr/>
        </p:nvPicPr>
        <p:blipFill>
          <a:blip r:embed="rId3"/>
          <a:stretch>
            <a:fillRect/>
          </a:stretch>
        </p:blipFill>
        <p:spPr>
          <a:xfrm>
            <a:off x="2177583" y="1157937"/>
            <a:ext cx="8651484" cy="4196936"/>
          </a:xfrm>
          <a:prstGeom prst="rect">
            <a:avLst/>
          </a:prstGeom>
        </p:spPr>
      </p:pic>
      <p:sp>
        <p:nvSpPr>
          <p:cNvPr id="11" name="TextBox 10"/>
          <p:cNvSpPr txBox="1"/>
          <p:nvPr/>
        </p:nvSpPr>
        <p:spPr>
          <a:xfrm>
            <a:off x="790437" y="4666195"/>
            <a:ext cx="2132315" cy="923330"/>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Informasi Detil Profil Perangkat Daerah</a:t>
            </a:r>
          </a:p>
        </p:txBody>
      </p:sp>
      <p:sp>
        <p:nvSpPr>
          <p:cNvPr id="12" name="TextBox 11"/>
          <p:cNvSpPr txBox="1"/>
          <p:nvPr/>
        </p:nvSpPr>
        <p:spPr>
          <a:xfrm>
            <a:off x="4694987" y="5140157"/>
            <a:ext cx="1808338" cy="1477328"/>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Jumlah dan List Proposal yang masuk ke Perangkat Daerah</a:t>
            </a:r>
          </a:p>
        </p:txBody>
      </p:sp>
      <p:sp>
        <p:nvSpPr>
          <p:cNvPr id="13" name="TextBox 12"/>
          <p:cNvSpPr txBox="1"/>
          <p:nvPr/>
        </p:nvSpPr>
        <p:spPr>
          <a:xfrm>
            <a:off x="6773114" y="5118994"/>
            <a:ext cx="1808338" cy="1477328"/>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Jumlah dan List Realisasi kegiatan CSR &amp; PKBL perusahaan</a:t>
            </a:r>
          </a:p>
        </p:txBody>
      </p:sp>
    </p:spTree>
    <p:extLst>
      <p:ext uri="{BB962C8B-B14F-4D97-AF65-F5344CB8AC3E}">
        <p14:creationId xmlns:p14="http://schemas.microsoft.com/office/powerpoint/2010/main" val="18791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12" accel="64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pic>
        <p:nvPicPr>
          <p:cNvPr id="6" name="图片 6"/>
          <p:cNvPicPr>
            <a:picLocks noChangeAspect="1"/>
          </p:cNvPicPr>
          <p:nvPr/>
        </p:nvPicPr>
        <p:blipFill>
          <a:blip r:embed="rId2" cstate="print"/>
          <a:srcRect/>
          <a:stretch>
            <a:fillRect/>
          </a:stretch>
        </p:blipFill>
        <p:spPr bwMode="auto">
          <a:xfrm>
            <a:off x="0" y="796925"/>
            <a:ext cx="4829175" cy="6062663"/>
          </a:xfrm>
          <a:prstGeom prst="rect">
            <a:avLst/>
          </a:prstGeom>
          <a:noFill/>
          <a:ln w="9525">
            <a:noFill/>
            <a:miter lim="800000"/>
            <a:headEnd/>
            <a:tailEnd/>
          </a:ln>
        </p:spPr>
      </p:pic>
      <p:sp>
        <p:nvSpPr>
          <p:cNvPr id="7" name="文本框 5"/>
          <p:cNvSpPr txBox="1">
            <a:spLocks noChangeArrowheads="1"/>
          </p:cNvSpPr>
          <p:nvPr/>
        </p:nvSpPr>
        <p:spPr bwMode="auto">
          <a:xfrm>
            <a:off x="249262" y="222419"/>
            <a:ext cx="2685351" cy="923330"/>
          </a:xfrm>
          <a:prstGeom prst="rect">
            <a:avLst/>
          </a:prstGeom>
          <a:noFill/>
          <a:ln w="9525">
            <a:noFill/>
            <a:miter lim="800000"/>
            <a:headEnd/>
            <a:tailEnd/>
          </a:ln>
        </p:spPr>
        <p:txBody>
          <a:bodyPr wrap="none">
            <a:spAutoFit/>
          </a:bodyPr>
          <a:lstStyle/>
          <a:p>
            <a:pPr eaLnBrk="1" hangingPunct="1"/>
            <a:r>
              <a:rPr lang="en-US" altLang="zh-CN" sz="5400" b="1">
                <a:solidFill>
                  <a:srgbClr val="4A9B33"/>
                </a:solidFill>
                <a:latin typeface="微软雅黑" pitchFamily="34" charset="-122"/>
              </a:rPr>
              <a:t>Output</a:t>
            </a:r>
            <a:endParaRPr lang="zh-CN" altLang="en-US" sz="5400" b="1">
              <a:solidFill>
                <a:srgbClr val="4A9B33"/>
              </a:solidFill>
              <a:latin typeface="微软雅黑" pitchFamily="34" charset="-122"/>
            </a:endParaRPr>
          </a:p>
        </p:txBody>
      </p:sp>
      <p:sp>
        <p:nvSpPr>
          <p:cNvPr id="8" name="矩形 14"/>
          <p:cNvSpPr/>
          <p:nvPr/>
        </p:nvSpPr>
        <p:spPr>
          <a:xfrm rot="10800000" flipH="1">
            <a:off x="0" y="-54918"/>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pic>
        <p:nvPicPr>
          <p:cNvPr id="2" name="Picture 1"/>
          <p:cNvPicPr>
            <a:picLocks noChangeAspect="1"/>
          </p:cNvPicPr>
          <p:nvPr/>
        </p:nvPicPr>
        <p:blipFill>
          <a:blip r:embed="rId3"/>
          <a:stretch>
            <a:fillRect/>
          </a:stretch>
        </p:blipFill>
        <p:spPr>
          <a:xfrm>
            <a:off x="1026366" y="1377063"/>
            <a:ext cx="9616751" cy="5123749"/>
          </a:xfrm>
          <a:prstGeom prst="rect">
            <a:avLst/>
          </a:prstGeom>
        </p:spPr>
      </p:pic>
      <p:sp>
        <p:nvSpPr>
          <p:cNvPr id="9" name="TextBox 8"/>
          <p:cNvSpPr txBox="1"/>
          <p:nvPr/>
        </p:nvSpPr>
        <p:spPr>
          <a:xfrm>
            <a:off x="8796591" y="3700269"/>
            <a:ext cx="3034625" cy="1754326"/>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Resume kegiatan CSR dan PKBL di Kota Semarang yang ditampilkan dalam bentuk grafik, tabel dan informasi detail CSR &amp; PKBL di Kota Semarang</a:t>
            </a:r>
          </a:p>
        </p:txBody>
      </p:sp>
    </p:spTree>
    <p:extLst>
      <p:ext uri="{BB962C8B-B14F-4D97-AF65-F5344CB8AC3E}">
        <p14:creationId xmlns:p14="http://schemas.microsoft.com/office/powerpoint/2010/main" val="4457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12" accel="64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1722" y="636305"/>
            <a:ext cx="10363200" cy="5649254"/>
          </a:xfrm>
          <a:prstGeom prst="rect">
            <a:avLst/>
          </a:prstGeom>
        </p:spPr>
      </p:pic>
      <p:sp>
        <p:nvSpPr>
          <p:cNvPr id="5" name="TextBox 4"/>
          <p:cNvSpPr txBox="1"/>
          <p:nvPr/>
        </p:nvSpPr>
        <p:spPr>
          <a:xfrm>
            <a:off x="8796591" y="3700269"/>
            <a:ext cx="3034625" cy="1200329"/>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Tabel kegiatan CSR dan PKBL di Kota Semarang yang ditampilkan dalam bentuk tabel</a:t>
            </a:r>
          </a:p>
        </p:txBody>
      </p:sp>
    </p:spTree>
    <p:extLst>
      <p:ext uri="{BB962C8B-B14F-4D97-AF65-F5344CB8AC3E}">
        <p14:creationId xmlns:p14="http://schemas.microsoft.com/office/powerpoint/2010/main" val="52574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4"/>
          <p:cNvSpPr/>
          <p:nvPr/>
        </p:nvSpPr>
        <p:spPr>
          <a:xfrm>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428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20"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pic>
        <p:nvPicPr>
          <p:cNvPr id="7" name="图片 6"/>
          <p:cNvPicPr>
            <a:picLocks noChangeAspect="1"/>
          </p:cNvPicPr>
          <p:nvPr/>
        </p:nvPicPr>
        <p:blipFill>
          <a:blip r:embed="rId2" cstate="print"/>
          <a:srcRect/>
          <a:stretch>
            <a:fillRect/>
          </a:stretch>
        </p:blipFill>
        <p:spPr bwMode="auto">
          <a:xfrm>
            <a:off x="0" y="796925"/>
            <a:ext cx="4829175" cy="6062663"/>
          </a:xfrm>
          <a:prstGeom prst="rect">
            <a:avLst/>
          </a:prstGeom>
          <a:noFill/>
          <a:ln w="9525">
            <a:noFill/>
            <a:miter lim="800000"/>
            <a:headEnd/>
            <a:tailEnd/>
          </a:ln>
        </p:spPr>
      </p:pic>
      <p:pic>
        <p:nvPicPr>
          <p:cNvPr id="15379" name="Picture 3@|13FFC:16777215|FBC:16777215|LFC:16777215|LBC:16777215"/>
          <p:cNvPicPr>
            <a:picLocks noChangeAspect="1"/>
          </p:cNvPicPr>
          <p:nvPr/>
        </p:nvPicPr>
        <p:blipFill>
          <a:blip r:embed="rId3" cstate="print"/>
          <a:srcRect/>
          <a:stretch>
            <a:fillRect/>
          </a:stretch>
        </p:blipFill>
        <p:spPr bwMode="auto">
          <a:xfrm rot="1546358">
            <a:off x="989013" y="1287463"/>
            <a:ext cx="2759075" cy="4397375"/>
          </a:xfrm>
          <a:prstGeom prst="rect">
            <a:avLst/>
          </a:prstGeom>
          <a:noFill/>
          <a:ln w="9525">
            <a:noFill/>
            <a:miter lim="800000"/>
            <a:headEnd/>
            <a:tailEnd/>
          </a:ln>
        </p:spPr>
      </p:pic>
      <p:sp>
        <p:nvSpPr>
          <p:cNvPr id="6" name="文本框 5"/>
          <p:cNvSpPr txBox="1">
            <a:spLocks noChangeArrowheads="1"/>
          </p:cNvSpPr>
          <p:nvPr/>
        </p:nvSpPr>
        <p:spPr bwMode="auto">
          <a:xfrm>
            <a:off x="249262" y="344339"/>
            <a:ext cx="5779980" cy="923330"/>
          </a:xfrm>
          <a:prstGeom prst="rect">
            <a:avLst/>
          </a:prstGeom>
          <a:noFill/>
          <a:ln w="9525">
            <a:noFill/>
            <a:miter lim="800000"/>
            <a:headEnd/>
            <a:tailEnd/>
          </a:ln>
        </p:spPr>
        <p:txBody>
          <a:bodyPr wrap="none">
            <a:spAutoFit/>
          </a:bodyPr>
          <a:lstStyle/>
          <a:p>
            <a:pPr eaLnBrk="1" hangingPunct="1"/>
            <a:r>
              <a:rPr lang="en-US" altLang="zh-CN" sz="5400" b="1">
                <a:solidFill>
                  <a:srgbClr val="4A9B33"/>
                </a:solidFill>
                <a:latin typeface="微软雅黑" pitchFamily="34" charset="-122"/>
              </a:rPr>
              <a:t>PENDAHULUAN</a:t>
            </a:r>
            <a:endParaRPr lang="zh-CN" altLang="en-US" sz="5400" b="1">
              <a:solidFill>
                <a:srgbClr val="4A9B33"/>
              </a:solidFill>
              <a:latin typeface="微软雅黑" pitchFamily="34" charset="-122"/>
            </a:endParaRPr>
          </a:p>
        </p:txBody>
      </p:sp>
      <p:grpSp>
        <p:nvGrpSpPr>
          <p:cNvPr id="3" name="组合 7"/>
          <p:cNvGrpSpPr>
            <a:grpSpLocks/>
          </p:cNvGrpSpPr>
          <p:nvPr/>
        </p:nvGrpSpPr>
        <p:grpSpPr bwMode="auto">
          <a:xfrm>
            <a:off x="9757927" y="314175"/>
            <a:ext cx="1849589" cy="369332"/>
            <a:chOff x="7777461" y="3514044"/>
            <a:chExt cx="1849247" cy="370367"/>
          </a:xfrm>
        </p:grpSpPr>
        <p:sp>
          <p:nvSpPr>
            <p:cNvPr id="15" name="Oval 14@|1FFC:3382090|FBC:16777215|LFC:16777215|LBC:16777215"/>
            <p:cNvSpPr/>
            <p:nvPr/>
          </p:nvSpPr>
          <p:spPr>
            <a:xfrm>
              <a:off x="7777461" y="3625480"/>
              <a:ext cx="163482" cy="163971"/>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15378" name="TextBox 15@|17FFC:16777215|FBC:16777215|LFC:16777215|LBC:16777215"/>
            <p:cNvSpPr txBox="1">
              <a:spLocks noChangeArrowheads="1"/>
            </p:cNvSpPr>
            <p:nvPr/>
          </p:nvSpPr>
          <p:spPr bwMode="auto">
            <a:xfrm>
              <a:off x="7940340" y="3514044"/>
              <a:ext cx="1686368" cy="370367"/>
            </a:xfrm>
            <a:prstGeom prst="rect">
              <a:avLst/>
            </a:prstGeom>
            <a:noFill/>
            <a:ln w="9525">
              <a:noFill/>
              <a:miter lim="800000"/>
              <a:headEnd/>
              <a:tailEnd/>
            </a:ln>
          </p:spPr>
          <p:txBody>
            <a:bodyPr wrap="none">
              <a:spAutoFit/>
            </a:bodyPr>
            <a:lstStyle/>
            <a:p>
              <a:pPr eaLnBrk="1" hangingPunct="1"/>
              <a:r>
                <a:rPr lang="en-US" altLang="zh-CN">
                  <a:solidFill>
                    <a:srgbClr val="3C7832"/>
                  </a:solidFill>
                  <a:latin typeface="微软雅黑" pitchFamily="34" charset="-122"/>
                </a:rPr>
                <a:t>Dasar Hukum</a:t>
              </a:r>
              <a:endParaRPr lang="zh-CN" altLang="en-US">
                <a:solidFill>
                  <a:srgbClr val="3C7832"/>
                </a:solidFill>
                <a:latin typeface="微软雅黑" pitchFamily="34" charset="-122"/>
              </a:endParaRPr>
            </a:p>
          </p:txBody>
        </p:sp>
      </p:grpSp>
      <p:grpSp>
        <p:nvGrpSpPr>
          <p:cNvPr id="4" name="组合 2"/>
          <p:cNvGrpSpPr>
            <a:grpSpLocks/>
          </p:cNvGrpSpPr>
          <p:nvPr/>
        </p:nvGrpSpPr>
        <p:grpSpPr bwMode="auto">
          <a:xfrm>
            <a:off x="7042176" y="344337"/>
            <a:ext cx="1881778" cy="369332"/>
            <a:chOff x="4829865" y="3545540"/>
            <a:chExt cx="1881427" cy="368778"/>
          </a:xfrm>
        </p:grpSpPr>
        <p:sp>
          <p:nvSpPr>
            <p:cNvPr id="15375" name="TextBox 11@|17FFC:16777215|FBC:16777215|LFC:16777215|LBC:16777215"/>
            <p:cNvSpPr txBox="1">
              <a:spLocks noChangeArrowheads="1"/>
            </p:cNvSpPr>
            <p:nvPr/>
          </p:nvSpPr>
          <p:spPr bwMode="auto">
            <a:xfrm>
              <a:off x="4992744" y="3545540"/>
              <a:ext cx="1718548" cy="368778"/>
            </a:xfrm>
            <a:prstGeom prst="rect">
              <a:avLst/>
            </a:prstGeom>
            <a:noFill/>
            <a:ln w="9525">
              <a:noFill/>
              <a:miter lim="800000"/>
              <a:headEnd/>
              <a:tailEnd/>
            </a:ln>
          </p:spPr>
          <p:txBody>
            <a:bodyPr wrap="none">
              <a:spAutoFit/>
            </a:bodyPr>
            <a:lstStyle/>
            <a:p>
              <a:pPr eaLnBrk="1" hangingPunct="1"/>
              <a:r>
                <a:rPr lang="en-US" altLang="zh-CN">
                  <a:solidFill>
                    <a:srgbClr val="3C7832"/>
                  </a:solidFill>
                  <a:latin typeface="微软雅黑" pitchFamily="34" charset="-122"/>
                </a:rPr>
                <a:t>Permasalahan</a:t>
              </a:r>
              <a:endParaRPr lang="zh-CN" altLang="en-US">
                <a:solidFill>
                  <a:srgbClr val="3C7832"/>
                </a:solidFill>
                <a:latin typeface="微软雅黑" pitchFamily="34" charset="-122"/>
              </a:endParaRPr>
            </a:p>
          </p:txBody>
        </p:sp>
        <p:sp>
          <p:nvSpPr>
            <p:cNvPr id="17" name="Oval 16@|1FFC:3382090|FBC:16777215|LFC:16777215|LBC:16777215"/>
            <p:cNvSpPr/>
            <p:nvPr/>
          </p:nvSpPr>
          <p:spPr>
            <a:xfrm>
              <a:off x="4829865" y="3626381"/>
              <a:ext cx="163483"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grpSp>
      <p:grpSp>
        <p:nvGrpSpPr>
          <p:cNvPr id="5" name="组合 8"/>
          <p:cNvGrpSpPr>
            <a:grpSpLocks/>
          </p:cNvGrpSpPr>
          <p:nvPr/>
        </p:nvGrpSpPr>
        <p:grpSpPr bwMode="auto">
          <a:xfrm>
            <a:off x="7042182" y="772963"/>
            <a:ext cx="2270538" cy="369332"/>
            <a:chOff x="4829865" y="3972976"/>
            <a:chExt cx="2270111" cy="370367"/>
          </a:xfrm>
        </p:grpSpPr>
        <p:sp>
          <p:nvSpPr>
            <p:cNvPr id="15373" name="TextBox 13@|17FFC:16777215|FBC:16777215|LFC:16777215|LBC:16777215"/>
            <p:cNvSpPr txBox="1">
              <a:spLocks noChangeArrowheads="1"/>
            </p:cNvSpPr>
            <p:nvPr/>
          </p:nvSpPr>
          <p:spPr bwMode="auto">
            <a:xfrm>
              <a:off x="4992744" y="3972976"/>
              <a:ext cx="2107232" cy="370367"/>
            </a:xfrm>
            <a:prstGeom prst="rect">
              <a:avLst/>
            </a:prstGeom>
            <a:noFill/>
            <a:ln w="9525">
              <a:noFill/>
              <a:miter lim="800000"/>
              <a:headEnd/>
              <a:tailEnd/>
            </a:ln>
          </p:spPr>
          <p:txBody>
            <a:bodyPr wrap="none">
              <a:spAutoFit/>
            </a:bodyPr>
            <a:lstStyle/>
            <a:p>
              <a:pPr eaLnBrk="1" hangingPunct="1"/>
              <a:r>
                <a:rPr lang="en-US" altLang="zh-CN">
                  <a:solidFill>
                    <a:srgbClr val="3C7832"/>
                  </a:solidFill>
                  <a:latin typeface="微软雅黑" pitchFamily="34" charset="-122"/>
                </a:rPr>
                <a:t>Tujuan &amp; Sasaran</a:t>
              </a:r>
              <a:endParaRPr lang="zh-CN" altLang="en-US">
                <a:solidFill>
                  <a:srgbClr val="3C7832"/>
                </a:solidFill>
                <a:latin typeface="微软雅黑" pitchFamily="34" charset="-122"/>
              </a:endParaRPr>
            </a:p>
          </p:txBody>
        </p:sp>
        <p:sp>
          <p:nvSpPr>
            <p:cNvPr id="18" name="Oval 17@|1FFC:3382090|FBC:16777215|LFC:16777215|LBC:16777215"/>
            <p:cNvSpPr/>
            <p:nvPr/>
          </p:nvSpPr>
          <p:spPr>
            <a:xfrm>
              <a:off x="4829865" y="4084412"/>
              <a:ext cx="163483" cy="162379"/>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grpSp>
      <p:grpSp>
        <p:nvGrpSpPr>
          <p:cNvPr id="8" name="组合 9"/>
          <p:cNvGrpSpPr>
            <a:grpSpLocks/>
          </p:cNvGrpSpPr>
          <p:nvPr/>
        </p:nvGrpSpPr>
        <p:grpSpPr bwMode="auto">
          <a:xfrm>
            <a:off x="9757950" y="766612"/>
            <a:ext cx="2013096" cy="369332"/>
            <a:chOff x="7777461" y="3967041"/>
            <a:chExt cx="2012718" cy="368778"/>
          </a:xfrm>
        </p:grpSpPr>
        <p:sp>
          <p:nvSpPr>
            <p:cNvPr id="21" name="Oval 20@|1FFC:3382090|FBC:16777215|LFC:16777215|LBC:16777215"/>
            <p:cNvSpPr/>
            <p:nvPr/>
          </p:nvSpPr>
          <p:spPr>
            <a:xfrm>
              <a:off x="7777461" y="4079584"/>
              <a:ext cx="163482"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15372" name="TextBox 21@|17FFC:16777215|FBC:16777215|LFC:16777215|LBC:16777215"/>
            <p:cNvSpPr txBox="1">
              <a:spLocks noChangeArrowheads="1"/>
            </p:cNvSpPr>
            <p:nvPr/>
          </p:nvSpPr>
          <p:spPr bwMode="auto">
            <a:xfrm>
              <a:off x="7940340" y="3967041"/>
              <a:ext cx="1849839" cy="368778"/>
            </a:xfrm>
            <a:prstGeom prst="rect">
              <a:avLst/>
            </a:prstGeom>
            <a:noFill/>
            <a:ln w="9525">
              <a:noFill/>
              <a:miter lim="800000"/>
              <a:headEnd/>
              <a:tailEnd/>
            </a:ln>
          </p:spPr>
          <p:txBody>
            <a:bodyPr wrap="none">
              <a:spAutoFit/>
            </a:bodyPr>
            <a:lstStyle/>
            <a:p>
              <a:pPr eaLnBrk="1" hangingPunct="1"/>
              <a:r>
                <a:rPr lang="en-US" altLang="zh-CN">
                  <a:solidFill>
                    <a:srgbClr val="3C7832"/>
                  </a:solidFill>
                  <a:latin typeface="微软雅黑" pitchFamily="34" charset="-122"/>
                </a:rPr>
                <a:t>Ruang Lingkup</a:t>
              </a:r>
              <a:endParaRPr lang="zh-CN" altLang="en-US">
                <a:solidFill>
                  <a:srgbClr val="3C7832"/>
                </a:solidFill>
                <a:latin typeface="微软雅黑" pitchFamily="34" charset="-122"/>
              </a:endParaRPr>
            </a:p>
          </p:txBody>
        </p:sp>
      </p:grpSp>
      <p:sp>
        <p:nvSpPr>
          <p:cNvPr id="9" name="Rectangle 8"/>
          <p:cNvSpPr/>
          <p:nvPr/>
        </p:nvSpPr>
        <p:spPr>
          <a:xfrm>
            <a:off x="4566853" y="1754315"/>
            <a:ext cx="7217682" cy="4247317"/>
          </a:xfrm>
          <a:prstGeom prst="rect">
            <a:avLst/>
          </a:prstGeom>
        </p:spPr>
        <p:txBody>
          <a:bodyPr wrap="square">
            <a:spAutoFit/>
          </a:bodyPr>
          <a:lstStyle/>
          <a:p>
            <a:pPr algn="just">
              <a:spcBef>
                <a:spcPts val="0"/>
              </a:spcBef>
              <a:spcAft>
                <a:spcPts val="0"/>
              </a:spcAft>
            </a:pPr>
            <a:r>
              <a:rPr lang="en-US">
                <a:latin typeface="Arial" charset="0"/>
                <a:ea typeface="Calibri" charset="0"/>
                <a:cs typeface="Times New Roman" charset="0"/>
              </a:rPr>
              <a:t>P</a:t>
            </a:r>
            <a:r>
              <a:rPr lang="en-US">
                <a:effectLst/>
                <a:latin typeface="Arial" charset="0"/>
                <a:ea typeface="Calibri" charset="0"/>
                <a:cs typeface="Times New Roman" charset="0"/>
              </a:rPr>
              <a:t>elaksanaan CSR dan PKBL telah diatur dalam Undang-Undang, namun penerapannya masih dijalankan secara setengah-setengah oleh beberapa perusahaan di Indonesia. Dalam laporan </a:t>
            </a:r>
            <a:r>
              <a:rPr lang="en-US" i="1">
                <a:effectLst/>
                <a:latin typeface="Arial" charset="0"/>
                <a:ea typeface="Calibri" charset="0"/>
                <a:cs typeface="Times New Roman" charset="0"/>
              </a:rPr>
              <a:t>Indonesia Business Links</a:t>
            </a:r>
            <a:r>
              <a:rPr lang="en-US">
                <a:effectLst/>
                <a:latin typeface="Arial" charset="0"/>
                <a:ea typeface="Calibri" charset="0"/>
                <a:cs typeface="Times New Roman" charset="0"/>
              </a:rPr>
              <a:t> (Hasibuan Sedyono, 2007) mengungkap hasil temuan </a:t>
            </a:r>
            <a:r>
              <a:rPr lang="en-US" i="1">
                <a:effectLst/>
                <a:latin typeface="Arial" charset="0"/>
                <a:ea typeface="Calibri" charset="0"/>
                <a:cs typeface="Times New Roman" charset="0"/>
              </a:rPr>
              <a:t>Focus Group Discussion</a:t>
            </a:r>
            <a:r>
              <a:rPr lang="en-US">
                <a:effectLst/>
                <a:latin typeface="Arial" charset="0"/>
                <a:ea typeface="Calibri" charset="0"/>
                <a:cs typeface="Times New Roman" charset="0"/>
              </a:rPr>
              <a:t> (FGD) dengan 20 CEO di perusahaan Indonesia yang menyatakan bahwa mayoritas dari mereka tidak benar-benar percaya bahwa kegiatan CSR yang dicantumkan ke dalam hukum perusahaan akan membantu dan menjamin bahwa kegiatan tersebut saling menguntungkan bagi perusahaan dan masyarakat lokal.</a:t>
            </a:r>
          </a:p>
          <a:p>
            <a:pPr algn="just">
              <a:spcBef>
                <a:spcPts val="0"/>
              </a:spcBef>
              <a:spcAft>
                <a:spcPts val="0"/>
              </a:spcAft>
            </a:pPr>
            <a:endParaRPr lang="en-US">
              <a:effectLst/>
              <a:latin typeface="Arial" charset="0"/>
              <a:ea typeface="Calibri" charset="0"/>
              <a:cs typeface="Times New Roman" charset="0"/>
            </a:endParaRPr>
          </a:p>
          <a:p>
            <a:pPr algn="just"/>
            <a:r>
              <a:rPr lang="en-US">
                <a:effectLst/>
                <a:latin typeface="Arial" charset="0"/>
                <a:ea typeface="Calibri" charset="0"/>
                <a:cs typeface="Times New Roman" charset="0"/>
              </a:rPr>
              <a:t>Dalam laporan Antara News mengungkapkan bahwa kurang dari 50% perusahaan di Indonesia yang memperhatikan dan melakukan kegiatan CSR, terlebih khusus dalam kegiatan di bidang lingkungan (Burhani, 2007)</a:t>
            </a:r>
            <a:r>
              <a:rPr lang="en-US">
                <a:effectLst/>
              </a:rPr>
              <a:t> </a:t>
            </a:r>
            <a:endParaRPr lang="en-US"/>
          </a:p>
        </p:txBody>
      </p:sp>
    </p:spTree>
    <p:extLst>
      <p:ext uri="{BB962C8B-B14F-4D97-AF65-F5344CB8AC3E}">
        <p14:creationId xmlns:p14="http://schemas.microsoft.com/office/powerpoint/2010/main" val="186763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 presetClass="entr" presetSubtype="12" accel="64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anim calcmode="lin" valueType="num">
                                      <p:cBhvr>
                                        <p:cTn id="41" dur="500" fill="hold"/>
                                        <p:tgtEl>
                                          <p:spTgt spid="8"/>
                                        </p:tgtEl>
                                        <p:attrNameLst>
                                          <p:attrName>ppt_x</p:attrName>
                                        </p:attrNameLst>
                                      </p:cBhvr>
                                      <p:tavLst>
                                        <p:tav tm="0">
                                          <p:val>
                                            <p:strVal val="#ppt_x"/>
                                          </p:val>
                                        </p:tav>
                                        <p:tav tm="100000">
                                          <p:val>
                                            <p:strVal val="#ppt_x"/>
                                          </p:val>
                                        </p:tav>
                                      </p:tavLst>
                                    </p:anim>
                                    <p:anim calcmode="lin" valueType="num">
                                      <p:cBhvr>
                                        <p:cTn id="4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4490" y="0"/>
            <a:ext cx="11423020" cy="6858000"/>
          </a:xfrm>
          <a:prstGeom prst="rect">
            <a:avLst/>
          </a:prstGeom>
        </p:spPr>
      </p:pic>
      <p:sp>
        <p:nvSpPr>
          <p:cNvPr id="5" name="TextBox 4"/>
          <p:cNvSpPr txBox="1"/>
          <p:nvPr/>
        </p:nvSpPr>
        <p:spPr>
          <a:xfrm>
            <a:off x="9474617" y="285264"/>
            <a:ext cx="2561874" cy="2308324"/>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14288" indent="-14288" algn="ctr" eaLnBrk="1" fontAlgn="auto" hangingPunct="1">
              <a:spcBef>
                <a:spcPts val="0"/>
              </a:spcBef>
              <a:spcAft>
                <a:spcPts val="0"/>
              </a:spcAft>
              <a:defRPr/>
            </a:pPr>
            <a:r>
              <a:rPr lang="en-US"/>
              <a:t>Resume kegiatan CSR dan PKBL di Kota Semarang yang ditampilkan dalam bentuk grafik, tabel dan informasi detail CSR &amp; PKBL di Kota Semarang</a:t>
            </a:r>
          </a:p>
        </p:txBody>
      </p:sp>
    </p:spTree>
    <p:extLst>
      <p:ext uri="{BB962C8B-B14F-4D97-AF65-F5344CB8AC3E}">
        <p14:creationId xmlns:p14="http://schemas.microsoft.com/office/powerpoint/2010/main" val="213141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8592" y="201546"/>
            <a:ext cx="11289318" cy="6469842"/>
          </a:xfrm>
          <a:prstGeom prst="rect">
            <a:avLst/>
          </a:prstGeom>
        </p:spPr>
      </p:pic>
    </p:spTree>
    <p:extLst>
      <p:ext uri="{BB962C8B-B14F-4D97-AF65-F5344CB8AC3E}">
        <p14:creationId xmlns:p14="http://schemas.microsoft.com/office/powerpoint/2010/main" val="1101381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8416" y="304642"/>
            <a:ext cx="10542145" cy="6366745"/>
          </a:xfrm>
          <a:prstGeom prst="rect">
            <a:avLst/>
          </a:prstGeom>
        </p:spPr>
      </p:pic>
    </p:spTree>
    <p:extLst>
      <p:ext uri="{BB962C8B-B14F-4D97-AF65-F5344CB8AC3E}">
        <p14:creationId xmlns:p14="http://schemas.microsoft.com/office/powerpoint/2010/main" val="1639599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7869" y="296084"/>
            <a:ext cx="11140751" cy="6218093"/>
          </a:xfrm>
          <a:prstGeom prst="rect">
            <a:avLst/>
          </a:prstGeom>
        </p:spPr>
      </p:pic>
    </p:spTree>
    <p:extLst>
      <p:ext uri="{BB962C8B-B14F-4D97-AF65-F5344CB8AC3E}">
        <p14:creationId xmlns:p14="http://schemas.microsoft.com/office/powerpoint/2010/main" val="87524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9379" y="634481"/>
            <a:ext cx="11435380" cy="5785201"/>
          </a:xfrm>
          <a:prstGeom prst="rect">
            <a:avLst/>
          </a:prstGeom>
        </p:spPr>
      </p:pic>
    </p:spTree>
    <p:extLst>
      <p:ext uri="{BB962C8B-B14F-4D97-AF65-F5344CB8AC3E}">
        <p14:creationId xmlns:p14="http://schemas.microsoft.com/office/powerpoint/2010/main" val="127391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428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203" name="文本框 5"/>
          <p:cNvSpPr txBox="1">
            <a:spLocks noChangeArrowheads="1"/>
          </p:cNvSpPr>
          <p:nvPr/>
        </p:nvSpPr>
        <p:spPr bwMode="auto">
          <a:xfrm>
            <a:off x="2517775" y="4262438"/>
            <a:ext cx="7156450" cy="1446212"/>
          </a:xfrm>
          <a:prstGeom prst="rect">
            <a:avLst/>
          </a:prstGeom>
          <a:noFill/>
          <a:ln w="9525">
            <a:noFill/>
            <a:miter lim="800000"/>
            <a:headEnd/>
            <a:tailEnd/>
          </a:ln>
        </p:spPr>
        <p:txBody>
          <a:bodyPr>
            <a:spAutoFit/>
          </a:bodyPr>
          <a:lstStyle/>
          <a:p>
            <a:pPr algn="ctr" eaLnBrk="1" hangingPunct="1"/>
            <a:r>
              <a:rPr lang="en-US" altLang="zh-CN" sz="8800" b="1">
                <a:solidFill>
                  <a:srgbClr val="4B8E37"/>
                </a:solidFill>
                <a:latin typeface="微软雅黑" pitchFamily="34" charset="-122"/>
              </a:rPr>
              <a:t>THANKS</a:t>
            </a:r>
            <a:endParaRPr lang="zh-CN" altLang="en-US" sz="8800" b="1">
              <a:solidFill>
                <a:srgbClr val="4B8E37"/>
              </a:solidFill>
              <a:latin typeface="微软雅黑" pitchFamily="34" charset="-122"/>
            </a:endParaRPr>
          </a:p>
        </p:txBody>
      </p:sp>
      <p:sp>
        <p:nvSpPr>
          <p:cNvPr id="51204" name="文本框 9"/>
          <p:cNvSpPr txBox="1">
            <a:spLocks noChangeArrowheads="1"/>
          </p:cNvSpPr>
          <p:nvPr/>
        </p:nvSpPr>
        <p:spPr bwMode="auto">
          <a:xfrm>
            <a:off x="3227388" y="5522913"/>
            <a:ext cx="6037262" cy="369887"/>
          </a:xfrm>
          <a:prstGeom prst="rect">
            <a:avLst/>
          </a:prstGeom>
          <a:noFill/>
          <a:ln w="9525">
            <a:noFill/>
            <a:miter lim="800000"/>
            <a:headEnd/>
            <a:tailEnd/>
          </a:ln>
        </p:spPr>
        <p:txBody>
          <a:bodyPr>
            <a:spAutoFit/>
          </a:bodyPr>
          <a:lstStyle/>
          <a:p>
            <a:pPr algn="dist" eaLnBrk="1" hangingPunct="1"/>
            <a:r>
              <a:rPr lang="zh-CN" altLang="en-US" b="1">
                <a:solidFill>
                  <a:srgbClr val="4B8E37"/>
                </a:solidFill>
                <a:latin typeface="微软雅黑" pitchFamily="34" charset="-122"/>
              </a:rPr>
              <a:t>环境保护 </a:t>
            </a:r>
            <a:r>
              <a:rPr lang="en-US" altLang="zh-CN" b="1">
                <a:solidFill>
                  <a:srgbClr val="4B8E37"/>
                </a:solidFill>
                <a:latin typeface="微软雅黑" pitchFamily="34" charset="-122"/>
              </a:rPr>
              <a:t>/ </a:t>
            </a:r>
            <a:r>
              <a:rPr lang="zh-CN" altLang="en-US" b="1">
                <a:solidFill>
                  <a:srgbClr val="4B8E37"/>
                </a:solidFill>
                <a:latin typeface="微软雅黑" pitchFamily="34" charset="-122"/>
              </a:rPr>
              <a:t>能源 </a:t>
            </a:r>
            <a:r>
              <a:rPr lang="en-US" altLang="zh-CN" b="1">
                <a:solidFill>
                  <a:srgbClr val="4B8E37"/>
                </a:solidFill>
                <a:latin typeface="微软雅黑" pitchFamily="34" charset="-122"/>
              </a:rPr>
              <a:t>/ </a:t>
            </a:r>
            <a:r>
              <a:rPr lang="zh-CN" altLang="en-US" b="1">
                <a:solidFill>
                  <a:srgbClr val="4B8E37"/>
                </a:solidFill>
                <a:latin typeface="微软雅黑" pitchFamily="34" charset="-122"/>
              </a:rPr>
              <a:t>绿色城市 </a:t>
            </a:r>
            <a:r>
              <a:rPr lang="en-US" altLang="zh-CN" b="1">
                <a:solidFill>
                  <a:srgbClr val="4B8E37"/>
                </a:solidFill>
                <a:latin typeface="微软雅黑" pitchFamily="34" charset="-122"/>
              </a:rPr>
              <a:t>/ </a:t>
            </a:r>
            <a:r>
              <a:rPr lang="zh-CN" altLang="en-US" b="1">
                <a:solidFill>
                  <a:srgbClr val="4B8E37"/>
                </a:solidFill>
                <a:latin typeface="微软雅黑" pitchFamily="34" charset="-122"/>
              </a:rPr>
              <a:t>生态环境 </a:t>
            </a:r>
            <a:r>
              <a:rPr lang="en-US" altLang="zh-CN" b="1">
                <a:solidFill>
                  <a:srgbClr val="4B8E37"/>
                </a:solidFill>
                <a:latin typeface="微软雅黑" pitchFamily="34" charset="-122"/>
              </a:rPr>
              <a:t>/ </a:t>
            </a:r>
            <a:r>
              <a:rPr lang="zh-CN" altLang="en-US" b="1">
                <a:solidFill>
                  <a:srgbClr val="4B8E37"/>
                </a:solidFill>
                <a:latin typeface="微软雅黑" pitchFamily="34" charset="-122"/>
              </a:rPr>
              <a:t>林业局</a:t>
            </a:r>
            <a:r>
              <a:rPr lang="en-US" altLang="zh-CN" b="1">
                <a:solidFill>
                  <a:srgbClr val="4B8E37"/>
                </a:solidFill>
                <a:latin typeface="微软雅黑" pitchFamily="34" charset="-122"/>
              </a:rPr>
              <a:t> </a:t>
            </a:r>
            <a:endParaRPr lang="zh-CN" altLang="en-US" b="1">
              <a:solidFill>
                <a:srgbClr val="4B8E37"/>
              </a:solidFill>
              <a:latin typeface="微软雅黑" pitchFamily="34" charset="-122"/>
            </a:endParaRPr>
          </a:p>
        </p:txBody>
      </p:sp>
      <p:pic>
        <p:nvPicPr>
          <p:cNvPr id="51205" name="图片 3"/>
          <p:cNvPicPr>
            <a:picLocks noChangeAspect="1"/>
          </p:cNvPicPr>
          <p:nvPr/>
        </p:nvPicPr>
        <p:blipFill>
          <a:blip r:embed="rId2" cstate="email"/>
          <a:srcRect/>
          <a:stretch>
            <a:fillRect/>
          </a:stretch>
        </p:blipFill>
        <p:spPr bwMode="auto">
          <a:xfrm>
            <a:off x="1035050" y="198438"/>
            <a:ext cx="10423525" cy="4587875"/>
          </a:xfrm>
          <a:prstGeom prst="rect">
            <a:avLst/>
          </a:prstGeom>
          <a:noFill/>
          <a:ln w="9525">
            <a:noFill/>
            <a:miter lim="800000"/>
            <a:headEnd/>
            <a:tailEnd/>
          </a:ln>
        </p:spPr>
      </p:pic>
      <p:sp>
        <p:nvSpPr>
          <p:cNvPr id="17"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p:cNvGrpSpPr>
            <a:grpSpLocks/>
          </p:cNvGrpSpPr>
          <p:nvPr/>
        </p:nvGrpSpPr>
        <p:grpSpPr bwMode="auto">
          <a:xfrm>
            <a:off x="1807168" y="1020318"/>
            <a:ext cx="2271713" cy="3798887"/>
            <a:chOff x="2143399" y="1938243"/>
            <a:chExt cx="2271724" cy="3799261"/>
          </a:xfrm>
        </p:grpSpPr>
        <p:sp>
          <p:nvSpPr>
            <p:cNvPr id="5" name="Freeform 5"/>
            <p:cNvSpPr>
              <a:spLocks/>
            </p:cNvSpPr>
            <p:nvPr/>
          </p:nvSpPr>
          <p:spPr bwMode="auto">
            <a:xfrm>
              <a:off x="2830790" y="4865881"/>
              <a:ext cx="950917" cy="871623"/>
            </a:xfrm>
            <a:custGeom>
              <a:avLst/>
              <a:gdLst>
                <a:gd name="T0" fmla="*/ 163 w 163"/>
                <a:gd name="T1" fmla="*/ 31 h 150"/>
                <a:gd name="T2" fmla="*/ 163 w 163"/>
                <a:gd name="T3" fmla="*/ 0 h 150"/>
                <a:gd name="T4" fmla="*/ 157 w 163"/>
                <a:gd name="T5" fmla="*/ 0 h 150"/>
                <a:gd name="T6" fmla="*/ 7 w 163"/>
                <a:gd name="T7" fmla="*/ 0 h 150"/>
                <a:gd name="T8" fmla="*/ 0 w 163"/>
                <a:gd name="T9" fmla="*/ 0 h 150"/>
                <a:gd name="T10" fmla="*/ 0 w 163"/>
                <a:gd name="T11" fmla="*/ 31 h 150"/>
                <a:gd name="T12" fmla="*/ 7 w 163"/>
                <a:gd name="T13" fmla="*/ 39 h 150"/>
                <a:gd name="T14" fmla="*/ 7 w 163"/>
                <a:gd name="T15" fmla="*/ 46 h 150"/>
                <a:gd name="T16" fmla="*/ 0 w 163"/>
                <a:gd name="T17" fmla="*/ 53 h 150"/>
                <a:gd name="T18" fmla="*/ 7 w 163"/>
                <a:gd name="T19" fmla="*/ 59 h 150"/>
                <a:gd name="T20" fmla="*/ 7 w 163"/>
                <a:gd name="T21" fmla="*/ 69 h 150"/>
                <a:gd name="T22" fmla="*/ 0 w 163"/>
                <a:gd name="T23" fmla="*/ 76 h 150"/>
                <a:gd name="T24" fmla="*/ 7 w 163"/>
                <a:gd name="T25" fmla="*/ 82 h 150"/>
                <a:gd name="T26" fmla="*/ 7 w 163"/>
                <a:gd name="T27" fmla="*/ 92 h 150"/>
                <a:gd name="T28" fmla="*/ 0 w 163"/>
                <a:gd name="T29" fmla="*/ 99 h 150"/>
                <a:gd name="T30" fmla="*/ 7 w 163"/>
                <a:gd name="T31" fmla="*/ 105 h 150"/>
                <a:gd name="T32" fmla="*/ 7 w 163"/>
                <a:gd name="T33" fmla="*/ 113 h 150"/>
                <a:gd name="T34" fmla="*/ 57 w 163"/>
                <a:gd name="T35" fmla="*/ 141 h 150"/>
                <a:gd name="T36" fmla="*/ 61 w 163"/>
                <a:gd name="T37" fmla="*/ 141 h 150"/>
                <a:gd name="T38" fmla="*/ 82 w 163"/>
                <a:gd name="T39" fmla="*/ 150 h 150"/>
                <a:gd name="T40" fmla="*/ 102 w 163"/>
                <a:gd name="T41" fmla="*/ 141 h 150"/>
                <a:gd name="T42" fmla="*/ 106 w 163"/>
                <a:gd name="T43" fmla="*/ 141 h 150"/>
                <a:gd name="T44" fmla="*/ 157 w 163"/>
                <a:gd name="T45" fmla="*/ 113 h 150"/>
                <a:gd name="T46" fmla="*/ 157 w 163"/>
                <a:gd name="T47" fmla="*/ 113 h 150"/>
                <a:gd name="T48" fmla="*/ 157 w 163"/>
                <a:gd name="T49" fmla="*/ 105 h 150"/>
                <a:gd name="T50" fmla="*/ 163 w 163"/>
                <a:gd name="T51" fmla="*/ 99 h 150"/>
                <a:gd name="T52" fmla="*/ 157 w 163"/>
                <a:gd name="T53" fmla="*/ 92 h 150"/>
                <a:gd name="T54" fmla="*/ 157 w 163"/>
                <a:gd name="T55" fmla="*/ 82 h 150"/>
                <a:gd name="T56" fmla="*/ 163 w 163"/>
                <a:gd name="T57" fmla="*/ 76 h 150"/>
                <a:gd name="T58" fmla="*/ 157 w 163"/>
                <a:gd name="T59" fmla="*/ 69 h 150"/>
                <a:gd name="T60" fmla="*/ 157 w 163"/>
                <a:gd name="T61" fmla="*/ 59 h 150"/>
                <a:gd name="T62" fmla="*/ 163 w 163"/>
                <a:gd name="T63" fmla="*/ 53 h 150"/>
                <a:gd name="T64" fmla="*/ 157 w 163"/>
                <a:gd name="T65" fmla="*/ 46 h 150"/>
                <a:gd name="T66" fmla="*/ 157 w 163"/>
                <a:gd name="T67" fmla="*/ 39 h 150"/>
                <a:gd name="T68" fmla="*/ 163 w 163"/>
                <a:gd name="T69" fmla="*/ 3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50">
                  <a:moveTo>
                    <a:pt x="163" y="31"/>
                  </a:moveTo>
                  <a:cubicBezTo>
                    <a:pt x="163" y="0"/>
                    <a:pt x="163" y="0"/>
                    <a:pt x="163" y="0"/>
                  </a:cubicBezTo>
                  <a:cubicBezTo>
                    <a:pt x="157" y="0"/>
                    <a:pt x="157" y="0"/>
                    <a:pt x="157" y="0"/>
                  </a:cubicBezTo>
                  <a:cubicBezTo>
                    <a:pt x="7" y="0"/>
                    <a:pt x="7" y="0"/>
                    <a:pt x="7" y="0"/>
                  </a:cubicBezTo>
                  <a:cubicBezTo>
                    <a:pt x="0" y="0"/>
                    <a:pt x="0" y="0"/>
                    <a:pt x="0" y="0"/>
                  </a:cubicBezTo>
                  <a:cubicBezTo>
                    <a:pt x="0" y="31"/>
                    <a:pt x="0" y="31"/>
                    <a:pt x="0" y="31"/>
                  </a:cubicBezTo>
                  <a:cubicBezTo>
                    <a:pt x="7" y="39"/>
                    <a:pt x="7" y="39"/>
                    <a:pt x="7" y="39"/>
                  </a:cubicBezTo>
                  <a:cubicBezTo>
                    <a:pt x="7" y="46"/>
                    <a:pt x="7" y="46"/>
                    <a:pt x="7" y="46"/>
                  </a:cubicBezTo>
                  <a:cubicBezTo>
                    <a:pt x="3" y="46"/>
                    <a:pt x="0" y="49"/>
                    <a:pt x="0" y="53"/>
                  </a:cubicBezTo>
                  <a:cubicBezTo>
                    <a:pt x="0" y="56"/>
                    <a:pt x="3" y="59"/>
                    <a:pt x="7" y="59"/>
                  </a:cubicBezTo>
                  <a:cubicBezTo>
                    <a:pt x="7" y="69"/>
                    <a:pt x="7" y="69"/>
                    <a:pt x="7" y="69"/>
                  </a:cubicBezTo>
                  <a:cubicBezTo>
                    <a:pt x="3" y="69"/>
                    <a:pt x="0" y="72"/>
                    <a:pt x="0" y="76"/>
                  </a:cubicBezTo>
                  <a:cubicBezTo>
                    <a:pt x="0" y="79"/>
                    <a:pt x="3" y="82"/>
                    <a:pt x="7" y="82"/>
                  </a:cubicBezTo>
                  <a:cubicBezTo>
                    <a:pt x="7" y="92"/>
                    <a:pt x="7" y="92"/>
                    <a:pt x="7" y="92"/>
                  </a:cubicBezTo>
                  <a:cubicBezTo>
                    <a:pt x="3" y="92"/>
                    <a:pt x="0" y="95"/>
                    <a:pt x="0" y="99"/>
                  </a:cubicBezTo>
                  <a:cubicBezTo>
                    <a:pt x="0" y="102"/>
                    <a:pt x="3" y="105"/>
                    <a:pt x="7" y="105"/>
                  </a:cubicBezTo>
                  <a:cubicBezTo>
                    <a:pt x="7" y="113"/>
                    <a:pt x="7" y="113"/>
                    <a:pt x="7" y="113"/>
                  </a:cubicBezTo>
                  <a:cubicBezTo>
                    <a:pt x="57" y="141"/>
                    <a:pt x="57" y="141"/>
                    <a:pt x="57" y="141"/>
                  </a:cubicBezTo>
                  <a:cubicBezTo>
                    <a:pt x="61" y="141"/>
                    <a:pt x="61" y="141"/>
                    <a:pt x="61" y="141"/>
                  </a:cubicBezTo>
                  <a:cubicBezTo>
                    <a:pt x="64" y="146"/>
                    <a:pt x="72" y="150"/>
                    <a:pt x="82" y="150"/>
                  </a:cubicBezTo>
                  <a:cubicBezTo>
                    <a:pt x="91" y="150"/>
                    <a:pt x="99" y="146"/>
                    <a:pt x="102" y="141"/>
                  </a:cubicBezTo>
                  <a:cubicBezTo>
                    <a:pt x="106" y="141"/>
                    <a:pt x="106" y="141"/>
                    <a:pt x="106" y="141"/>
                  </a:cubicBezTo>
                  <a:cubicBezTo>
                    <a:pt x="157" y="113"/>
                    <a:pt x="157" y="113"/>
                    <a:pt x="157" y="113"/>
                  </a:cubicBezTo>
                  <a:cubicBezTo>
                    <a:pt x="157" y="113"/>
                    <a:pt x="157" y="113"/>
                    <a:pt x="157" y="113"/>
                  </a:cubicBezTo>
                  <a:cubicBezTo>
                    <a:pt x="157" y="105"/>
                    <a:pt x="157" y="105"/>
                    <a:pt x="157" y="105"/>
                  </a:cubicBezTo>
                  <a:cubicBezTo>
                    <a:pt x="160" y="105"/>
                    <a:pt x="163" y="102"/>
                    <a:pt x="163" y="99"/>
                  </a:cubicBezTo>
                  <a:cubicBezTo>
                    <a:pt x="163" y="95"/>
                    <a:pt x="160" y="92"/>
                    <a:pt x="157" y="92"/>
                  </a:cubicBezTo>
                  <a:cubicBezTo>
                    <a:pt x="157" y="82"/>
                    <a:pt x="157" y="82"/>
                    <a:pt x="157" y="82"/>
                  </a:cubicBezTo>
                  <a:cubicBezTo>
                    <a:pt x="160" y="82"/>
                    <a:pt x="163" y="79"/>
                    <a:pt x="163" y="76"/>
                  </a:cubicBezTo>
                  <a:cubicBezTo>
                    <a:pt x="163" y="72"/>
                    <a:pt x="160" y="69"/>
                    <a:pt x="157" y="69"/>
                  </a:cubicBezTo>
                  <a:cubicBezTo>
                    <a:pt x="157" y="59"/>
                    <a:pt x="157" y="59"/>
                    <a:pt x="157" y="59"/>
                  </a:cubicBezTo>
                  <a:cubicBezTo>
                    <a:pt x="160" y="59"/>
                    <a:pt x="163" y="56"/>
                    <a:pt x="163" y="53"/>
                  </a:cubicBezTo>
                  <a:cubicBezTo>
                    <a:pt x="163" y="49"/>
                    <a:pt x="160" y="46"/>
                    <a:pt x="157" y="46"/>
                  </a:cubicBezTo>
                  <a:cubicBezTo>
                    <a:pt x="157" y="39"/>
                    <a:pt x="157" y="39"/>
                    <a:pt x="157" y="39"/>
                  </a:cubicBezTo>
                  <a:lnTo>
                    <a:pt x="163" y="31"/>
                  </a:lnTo>
                  <a:close/>
                </a:path>
              </a:pathLst>
            </a:custGeom>
            <a:solidFill>
              <a:schemeClr val="bg1">
                <a:lumMod val="65000"/>
              </a:schemeClr>
            </a:solidFill>
            <a:ln>
              <a:noFill/>
            </a:ln>
          </p:spPr>
          <p:txBody>
            <a:bodyPr/>
            <a:lstStyle/>
            <a:p>
              <a:pPr eaLnBrk="1" fontAlgn="auto" hangingPunct="1">
                <a:spcBef>
                  <a:spcPts val="0"/>
                </a:spcBef>
                <a:spcAft>
                  <a:spcPts val="0"/>
                </a:spcAft>
                <a:defRPr/>
              </a:pPr>
              <a:endParaRPr lang="id-ID">
                <a:solidFill>
                  <a:prstClr val="black"/>
                </a:solidFill>
                <a:latin typeface="微软雅黑" panose="020B0503020204020204" pitchFamily="34" charset="-122"/>
              </a:endParaRPr>
            </a:p>
          </p:txBody>
        </p:sp>
        <p:sp>
          <p:nvSpPr>
            <p:cNvPr id="6" name="Freeform 9"/>
            <p:cNvSpPr>
              <a:spLocks/>
            </p:cNvSpPr>
            <p:nvPr/>
          </p:nvSpPr>
          <p:spPr bwMode="auto">
            <a:xfrm>
              <a:off x="2214392" y="1938243"/>
              <a:ext cx="2124844" cy="714809"/>
            </a:xfrm>
            <a:custGeom>
              <a:avLst/>
              <a:gdLst>
                <a:gd name="T0" fmla="*/ 0 w 365"/>
                <a:gd name="T1" fmla="*/ 2147483647 h 123"/>
                <a:gd name="T2" fmla="*/ 2147483647 w 365"/>
                <a:gd name="T3" fmla="*/ 2147483647 h 123"/>
                <a:gd name="T4" fmla="*/ 2147483647 w 365"/>
                <a:gd name="T5" fmla="*/ 0 h 123"/>
                <a:gd name="T6" fmla="*/ 0 w 365"/>
                <a:gd name="T7" fmla="*/ 2147483647 h 123"/>
                <a:gd name="T8" fmla="*/ 0 60000 65536"/>
                <a:gd name="T9" fmla="*/ 0 60000 65536"/>
                <a:gd name="T10" fmla="*/ 0 60000 65536"/>
                <a:gd name="T11" fmla="*/ 0 60000 65536"/>
                <a:gd name="T12" fmla="*/ 0 w 365"/>
                <a:gd name="T13" fmla="*/ 0 h 123"/>
                <a:gd name="T14" fmla="*/ 365 w 365"/>
                <a:gd name="T15" fmla="*/ 123 h 123"/>
              </a:gdLst>
              <a:ahLst/>
              <a:cxnLst>
                <a:cxn ang="T8">
                  <a:pos x="T0" y="T1"/>
                </a:cxn>
                <a:cxn ang="T9">
                  <a:pos x="T2" y="T3"/>
                </a:cxn>
                <a:cxn ang="T10">
                  <a:pos x="T4" y="T5"/>
                </a:cxn>
                <a:cxn ang="T11">
                  <a:pos x="T6" y="T7"/>
                </a:cxn>
              </a:cxnLst>
              <a:rect l="T12" t="T13" r="T14" b="T15"/>
              <a:pathLst>
                <a:path w="365" h="123">
                  <a:moveTo>
                    <a:pt x="0" y="123"/>
                  </a:moveTo>
                  <a:cubicBezTo>
                    <a:pt x="365" y="123"/>
                    <a:pt x="365" y="123"/>
                    <a:pt x="365" y="123"/>
                  </a:cubicBezTo>
                  <a:cubicBezTo>
                    <a:pt x="341" y="60"/>
                    <a:pt x="282" y="0"/>
                    <a:pt x="183" y="0"/>
                  </a:cubicBezTo>
                  <a:cubicBezTo>
                    <a:pt x="83" y="0"/>
                    <a:pt x="24" y="60"/>
                    <a:pt x="0" y="123"/>
                  </a:cubicBezTo>
                  <a:close/>
                </a:path>
              </a:pathLst>
            </a:custGeom>
            <a:solidFill>
              <a:srgbClr val="315B2F"/>
            </a:solidFill>
            <a:ln w="9525">
              <a:noFill/>
              <a:round/>
              <a:headEnd/>
              <a:tailEnd/>
            </a:ln>
          </p:spPr>
          <p:txBody>
            <a:bodyPr/>
            <a:lstStyle/>
            <a:p>
              <a:endParaRPr lang="zh-CN" altLang="en-US"/>
            </a:p>
          </p:txBody>
        </p:sp>
        <p:sp>
          <p:nvSpPr>
            <p:cNvPr id="7" name="TextBox 21"/>
            <p:cNvSpPr txBox="1">
              <a:spLocks noChangeArrowheads="1"/>
            </p:cNvSpPr>
            <p:nvPr/>
          </p:nvSpPr>
          <p:spPr bwMode="auto">
            <a:xfrm>
              <a:off x="3125372" y="2148891"/>
              <a:ext cx="307778" cy="246245"/>
            </a:xfrm>
            <a:prstGeom prst="rect">
              <a:avLst/>
            </a:prstGeom>
            <a:noFill/>
            <a:ln w="9525">
              <a:noFill/>
              <a:miter lim="800000"/>
              <a:headEnd/>
              <a:tailEnd/>
            </a:ln>
          </p:spPr>
          <p:txBody>
            <a:bodyPr wrap="none" lIns="0" tIns="0" rIns="0" bIns="0">
              <a:spAutoFit/>
            </a:bodyPr>
            <a:lstStyle/>
            <a:p>
              <a:pPr algn="ctr" eaLnBrk="1" hangingPunct="1"/>
              <a:r>
                <a:rPr lang="en-AU" altLang="zh-CN" sz="1600">
                  <a:solidFill>
                    <a:srgbClr val="FFFFFF"/>
                  </a:solidFill>
                  <a:latin typeface="微软雅黑" pitchFamily="34" charset="-122"/>
                </a:rPr>
                <a:t>UU</a:t>
              </a:r>
              <a:endParaRPr lang="en-US" altLang="zh-CN" sz="1600">
                <a:solidFill>
                  <a:srgbClr val="FFFFFF"/>
                </a:solidFill>
                <a:latin typeface="微软雅黑" pitchFamily="34" charset="-122"/>
              </a:endParaRPr>
            </a:p>
          </p:txBody>
        </p:sp>
        <p:sp>
          <p:nvSpPr>
            <p:cNvPr id="8" name="Freeform 8"/>
            <p:cNvSpPr>
              <a:spLocks/>
            </p:cNvSpPr>
            <p:nvPr/>
          </p:nvSpPr>
          <p:spPr bwMode="auto">
            <a:xfrm>
              <a:off x="2143399" y="2653053"/>
              <a:ext cx="2271724" cy="719706"/>
            </a:xfrm>
            <a:custGeom>
              <a:avLst/>
              <a:gdLst>
                <a:gd name="T0" fmla="*/ 0 w 390"/>
                <a:gd name="T1" fmla="*/ 2147483647 h 124"/>
                <a:gd name="T2" fmla="*/ 339296527 w 390"/>
                <a:gd name="T3" fmla="*/ 2147483647 h 124"/>
                <a:gd name="T4" fmla="*/ 2147483647 w 390"/>
                <a:gd name="T5" fmla="*/ 2147483647 h 124"/>
                <a:gd name="T6" fmla="*/ 2147483647 w 390"/>
                <a:gd name="T7" fmla="*/ 2147483647 h 124"/>
                <a:gd name="T8" fmla="*/ 2147483647 w 390"/>
                <a:gd name="T9" fmla="*/ 0 h 124"/>
                <a:gd name="T10" fmla="*/ 407157070 w 390"/>
                <a:gd name="T11" fmla="*/ 0 h 124"/>
                <a:gd name="T12" fmla="*/ 0 w 390"/>
                <a:gd name="T13" fmla="*/ 2147483647 h 124"/>
                <a:gd name="T14" fmla="*/ 0 60000 65536"/>
                <a:gd name="T15" fmla="*/ 0 60000 65536"/>
                <a:gd name="T16" fmla="*/ 0 60000 65536"/>
                <a:gd name="T17" fmla="*/ 0 60000 65536"/>
                <a:gd name="T18" fmla="*/ 0 60000 65536"/>
                <a:gd name="T19" fmla="*/ 0 60000 65536"/>
                <a:gd name="T20" fmla="*/ 0 60000 65536"/>
                <a:gd name="T21" fmla="*/ 0 w 390"/>
                <a:gd name="T22" fmla="*/ 0 h 124"/>
                <a:gd name="T23" fmla="*/ 390 w 390"/>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0" h="124">
                  <a:moveTo>
                    <a:pt x="0" y="67"/>
                  </a:moveTo>
                  <a:cubicBezTo>
                    <a:pt x="0" y="87"/>
                    <a:pt x="4" y="105"/>
                    <a:pt x="10" y="124"/>
                  </a:cubicBezTo>
                  <a:cubicBezTo>
                    <a:pt x="380" y="124"/>
                    <a:pt x="380" y="124"/>
                    <a:pt x="380" y="124"/>
                  </a:cubicBezTo>
                  <a:cubicBezTo>
                    <a:pt x="386" y="105"/>
                    <a:pt x="390" y="87"/>
                    <a:pt x="390" y="67"/>
                  </a:cubicBezTo>
                  <a:cubicBezTo>
                    <a:pt x="390" y="46"/>
                    <a:pt x="385" y="23"/>
                    <a:pt x="377" y="0"/>
                  </a:cubicBezTo>
                  <a:cubicBezTo>
                    <a:pt x="12" y="0"/>
                    <a:pt x="12" y="0"/>
                    <a:pt x="12" y="0"/>
                  </a:cubicBezTo>
                  <a:cubicBezTo>
                    <a:pt x="4" y="23"/>
                    <a:pt x="0" y="46"/>
                    <a:pt x="0" y="67"/>
                  </a:cubicBezTo>
                  <a:close/>
                </a:path>
              </a:pathLst>
            </a:custGeom>
            <a:solidFill>
              <a:srgbClr val="5AAB31"/>
            </a:solidFill>
            <a:ln w="9525">
              <a:noFill/>
              <a:round/>
              <a:headEnd/>
              <a:tailEnd/>
            </a:ln>
          </p:spPr>
          <p:txBody>
            <a:bodyPr/>
            <a:lstStyle/>
            <a:p>
              <a:endParaRPr lang="zh-CN" altLang="en-US"/>
            </a:p>
          </p:txBody>
        </p:sp>
        <p:sp>
          <p:nvSpPr>
            <p:cNvPr id="9" name="TextBox 22"/>
            <p:cNvSpPr txBox="1">
              <a:spLocks noChangeArrowheads="1"/>
            </p:cNvSpPr>
            <p:nvPr/>
          </p:nvSpPr>
          <p:spPr bwMode="auto">
            <a:xfrm>
              <a:off x="2944363" y="2850463"/>
              <a:ext cx="669802" cy="246245"/>
            </a:xfrm>
            <a:prstGeom prst="rect">
              <a:avLst/>
            </a:prstGeom>
            <a:noFill/>
            <a:ln w="9525">
              <a:noFill/>
              <a:miter lim="800000"/>
              <a:headEnd/>
              <a:tailEnd/>
            </a:ln>
          </p:spPr>
          <p:txBody>
            <a:bodyPr wrap="none" lIns="0" tIns="0" rIns="0" bIns="0">
              <a:spAutoFit/>
            </a:bodyPr>
            <a:lstStyle/>
            <a:p>
              <a:pPr algn="ctr" eaLnBrk="1" hangingPunct="1"/>
              <a:r>
                <a:rPr lang="en-AU" altLang="zh-CN" sz="1600">
                  <a:solidFill>
                    <a:srgbClr val="FFFFFF"/>
                  </a:solidFill>
                  <a:latin typeface="微软雅黑" pitchFamily="34" charset="-122"/>
                </a:rPr>
                <a:t>PERDA</a:t>
              </a:r>
              <a:endParaRPr lang="en-US" altLang="zh-CN" sz="1600">
                <a:solidFill>
                  <a:srgbClr val="FFFFFF"/>
                </a:solidFill>
                <a:latin typeface="微软雅黑" pitchFamily="34" charset="-122"/>
              </a:endParaRPr>
            </a:p>
          </p:txBody>
        </p:sp>
        <p:sp>
          <p:nvSpPr>
            <p:cNvPr id="10" name="Freeform 9"/>
            <p:cNvSpPr>
              <a:spLocks/>
            </p:cNvSpPr>
            <p:nvPr/>
          </p:nvSpPr>
          <p:spPr bwMode="auto">
            <a:xfrm>
              <a:off x="2202151" y="3372759"/>
              <a:ext cx="2154220" cy="714809"/>
            </a:xfrm>
            <a:custGeom>
              <a:avLst/>
              <a:gdLst>
                <a:gd name="T0" fmla="*/ 2147483647 w 370"/>
                <a:gd name="T1" fmla="*/ 2147483647 h 123"/>
                <a:gd name="T2" fmla="*/ 2147483647 w 370"/>
                <a:gd name="T3" fmla="*/ 2147483647 h 123"/>
                <a:gd name="T4" fmla="*/ 2147483647 w 370"/>
                <a:gd name="T5" fmla="*/ 0 h 123"/>
                <a:gd name="T6" fmla="*/ 0 w 370"/>
                <a:gd name="T7" fmla="*/ 0 h 123"/>
                <a:gd name="T8" fmla="*/ 2147483647 w 370"/>
                <a:gd name="T9" fmla="*/ 2147483647 h 123"/>
                <a:gd name="T10" fmla="*/ 0 60000 65536"/>
                <a:gd name="T11" fmla="*/ 0 60000 65536"/>
                <a:gd name="T12" fmla="*/ 0 60000 65536"/>
                <a:gd name="T13" fmla="*/ 0 60000 65536"/>
                <a:gd name="T14" fmla="*/ 0 60000 65536"/>
                <a:gd name="T15" fmla="*/ 0 w 370"/>
                <a:gd name="T16" fmla="*/ 0 h 123"/>
                <a:gd name="T17" fmla="*/ 370 w 370"/>
                <a:gd name="T18" fmla="*/ 123 h 123"/>
              </a:gdLst>
              <a:ahLst/>
              <a:cxnLst>
                <a:cxn ang="T10">
                  <a:pos x="T0" y="T1"/>
                </a:cxn>
                <a:cxn ang="T11">
                  <a:pos x="T2" y="T3"/>
                </a:cxn>
                <a:cxn ang="T12">
                  <a:pos x="T4" y="T5"/>
                </a:cxn>
                <a:cxn ang="T13">
                  <a:pos x="T6" y="T7"/>
                </a:cxn>
                <a:cxn ang="T14">
                  <a:pos x="T8" y="T9"/>
                </a:cxn>
              </a:cxnLst>
              <a:rect l="T15" t="T16" r="T17" b="T18"/>
              <a:pathLst>
                <a:path w="370" h="123">
                  <a:moveTo>
                    <a:pt x="65" y="123"/>
                  </a:moveTo>
                  <a:cubicBezTo>
                    <a:pt x="304" y="123"/>
                    <a:pt x="304" y="123"/>
                    <a:pt x="304" y="123"/>
                  </a:cubicBezTo>
                  <a:cubicBezTo>
                    <a:pt x="324" y="87"/>
                    <a:pt x="354" y="45"/>
                    <a:pt x="370" y="0"/>
                  </a:cubicBezTo>
                  <a:cubicBezTo>
                    <a:pt x="0" y="0"/>
                    <a:pt x="0" y="0"/>
                    <a:pt x="0" y="0"/>
                  </a:cubicBezTo>
                  <a:cubicBezTo>
                    <a:pt x="15" y="45"/>
                    <a:pt x="45" y="87"/>
                    <a:pt x="65" y="123"/>
                  </a:cubicBezTo>
                  <a:close/>
                </a:path>
              </a:pathLst>
            </a:custGeom>
            <a:solidFill>
              <a:srgbClr val="315B2F"/>
            </a:solidFill>
            <a:ln w="9525">
              <a:noFill/>
              <a:round/>
              <a:headEnd/>
              <a:tailEnd/>
            </a:ln>
          </p:spPr>
          <p:txBody>
            <a:bodyPr/>
            <a:lstStyle/>
            <a:p>
              <a:endParaRPr lang="zh-CN" altLang="en-US"/>
            </a:p>
          </p:txBody>
        </p:sp>
        <p:sp>
          <p:nvSpPr>
            <p:cNvPr id="11" name="TextBox 23"/>
            <p:cNvSpPr txBox="1">
              <a:spLocks noChangeArrowheads="1"/>
            </p:cNvSpPr>
            <p:nvPr/>
          </p:nvSpPr>
          <p:spPr bwMode="auto">
            <a:xfrm>
              <a:off x="2690862" y="3579346"/>
              <a:ext cx="1176803" cy="246245"/>
            </a:xfrm>
            <a:prstGeom prst="rect">
              <a:avLst/>
            </a:prstGeom>
            <a:noFill/>
            <a:ln w="9525">
              <a:noFill/>
              <a:miter lim="800000"/>
              <a:headEnd/>
              <a:tailEnd/>
            </a:ln>
          </p:spPr>
          <p:txBody>
            <a:bodyPr wrap="none" lIns="0" tIns="0" rIns="0" bIns="0">
              <a:spAutoFit/>
            </a:bodyPr>
            <a:lstStyle/>
            <a:p>
              <a:pPr algn="ctr" eaLnBrk="1" hangingPunct="1"/>
              <a:r>
                <a:rPr lang="en-AU" altLang="zh-CN" sz="1600">
                  <a:solidFill>
                    <a:srgbClr val="FFFFFF"/>
                  </a:solidFill>
                  <a:latin typeface="微软雅黑" pitchFamily="34" charset="-122"/>
                </a:rPr>
                <a:t>PP, PERMEN</a:t>
              </a:r>
              <a:endParaRPr lang="en-US" altLang="zh-CN" sz="1600">
                <a:solidFill>
                  <a:srgbClr val="FFFFFF"/>
                </a:solidFill>
                <a:latin typeface="微软雅黑" pitchFamily="34" charset="-122"/>
              </a:endParaRPr>
            </a:p>
          </p:txBody>
        </p:sp>
        <p:sp>
          <p:nvSpPr>
            <p:cNvPr id="12" name="Freeform 6"/>
            <p:cNvSpPr>
              <a:spLocks/>
            </p:cNvSpPr>
            <p:nvPr/>
          </p:nvSpPr>
          <p:spPr bwMode="auto">
            <a:xfrm>
              <a:off x="2581587" y="4087568"/>
              <a:ext cx="1390452" cy="714809"/>
            </a:xfrm>
            <a:custGeom>
              <a:avLst/>
              <a:gdLst>
                <a:gd name="T0" fmla="*/ 2147483647 w 239"/>
                <a:gd name="T1" fmla="*/ 1756198832 h 123"/>
                <a:gd name="T2" fmla="*/ 2147483647 w 239"/>
                <a:gd name="T3" fmla="*/ 0 h 123"/>
                <a:gd name="T4" fmla="*/ 0 w 239"/>
                <a:gd name="T5" fmla="*/ 0 h 123"/>
                <a:gd name="T6" fmla="*/ 643086976 w 239"/>
                <a:gd name="T7" fmla="*/ 1756198832 h 123"/>
                <a:gd name="T8" fmla="*/ 1726179540 w 239"/>
                <a:gd name="T9" fmla="*/ 2147483647 h 123"/>
                <a:gd name="T10" fmla="*/ 2147483647 w 239"/>
                <a:gd name="T11" fmla="*/ 2147483647 h 123"/>
                <a:gd name="T12" fmla="*/ 2147483647 w 239"/>
                <a:gd name="T13" fmla="*/ 2147483647 h 123"/>
                <a:gd name="T14" fmla="*/ 2147483647 w 239"/>
                <a:gd name="T15" fmla="*/ 1756198832 h 123"/>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123"/>
                <a:gd name="T26" fmla="*/ 239 w 239"/>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123">
                  <a:moveTo>
                    <a:pt x="221" y="52"/>
                  </a:moveTo>
                  <a:cubicBezTo>
                    <a:pt x="221" y="37"/>
                    <a:pt x="228" y="19"/>
                    <a:pt x="239" y="0"/>
                  </a:cubicBezTo>
                  <a:cubicBezTo>
                    <a:pt x="0" y="0"/>
                    <a:pt x="0" y="0"/>
                    <a:pt x="0" y="0"/>
                  </a:cubicBezTo>
                  <a:cubicBezTo>
                    <a:pt x="11" y="19"/>
                    <a:pt x="19" y="37"/>
                    <a:pt x="19" y="52"/>
                  </a:cubicBezTo>
                  <a:cubicBezTo>
                    <a:pt x="19" y="105"/>
                    <a:pt x="37" y="123"/>
                    <a:pt x="51" y="123"/>
                  </a:cubicBezTo>
                  <a:cubicBezTo>
                    <a:pt x="65" y="123"/>
                    <a:pt x="120" y="123"/>
                    <a:pt x="120" y="123"/>
                  </a:cubicBezTo>
                  <a:cubicBezTo>
                    <a:pt x="120" y="123"/>
                    <a:pt x="174" y="123"/>
                    <a:pt x="188" y="123"/>
                  </a:cubicBezTo>
                  <a:cubicBezTo>
                    <a:pt x="202" y="123"/>
                    <a:pt x="221" y="105"/>
                    <a:pt x="221" y="52"/>
                  </a:cubicBezTo>
                  <a:close/>
                </a:path>
              </a:pathLst>
            </a:custGeom>
            <a:solidFill>
              <a:srgbClr val="5AAB31"/>
            </a:solidFill>
            <a:ln w="9525">
              <a:noFill/>
              <a:round/>
              <a:headEnd/>
              <a:tailEnd/>
            </a:ln>
          </p:spPr>
          <p:txBody>
            <a:bodyPr/>
            <a:lstStyle/>
            <a:p>
              <a:endParaRPr lang="zh-CN" altLang="en-US"/>
            </a:p>
          </p:txBody>
        </p:sp>
        <p:sp>
          <p:nvSpPr>
            <p:cNvPr id="13" name="TextBox 24"/>
            <p:cNvSpPr txBox="1">
              <a:spLocks noChangeArrowheads="1"/>
            </p:cNvSpPr>
            <p:nvPr/>
          </p:nvSpPr>
          <p:spPr bwMode="auto">
            <a:xfrm>
              <a:off x="2837634" y="4280917"/>
              <a:ext cx="883259" cy="246245"/>
            </a:xfrm>
            <a:prstGeom prst="rect">
              <a:avLst/>
            </a:prstGeom>
            <a:noFill/>
            <a:ln w="9525">
              <a:noFill/>
              <a:miter lim="800000"/>
              <a:headEnd/>
              <a:tailEnd/>
            </a:ln>
          </p:spPr>
          <p:txBody>
            <a:bodyPr wrap="none" lIns="0" tIns="0" rIns="0" bIns="0">
              <a:spAutoFit/>
            </a:bodyPr>
            <a:lstStyle/>
            <a:p>
              <a:pPr algn="ctr" eaLnBrk="1" hangingPunct="1"/>
              <a:r>
                <a:rPr lang="en-AU" altLang="zh-CN" sz="1600">
                  <a:solidFill>
                    <a:srgbClr val="FFFFFF"/>
                  </a:solidFill>
                  <a:latin typeface="微软雅黑" pitchFamily="34" charset="-122"/>
                </a:rPr>
                <a:t>PERWALI</a:t>
              </a:r>
              <a:endParaRPr lang="en-US" altLang="zh-CN" sz="1600">
                <a:solidFill>
                  <a:srgbClr val="FFFFFF"/>
                </a:solidFill>
                <a:latin typeface="微软雅黑" pitchFamily="34" charset="-122"/>
              </a:endParaRPr>
            </a:p>
          </p:txBody>
        </p:sp>
      </p:grpSp>
      <p:sp>
        <p:nvSpPr>
          <p:cNvPr id="15" name="Oval 29"/>
          <p:cNvSpPr>
            <a:spLocks noChangeAspect="1"/>
          </p:cNvSpPr>
          <p:nvPr/>
        </p:nvSpPr>
        <p:spPr bwMode="auto">
          <a:xfrm>
            <a:off x="6608764" y="211799"/>
            <a:ext cx="660400" cy="660400"/>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a:solidFill>
                  <a:srgbClr val="FFFFFF"/>
                </a:solidFill>
                <a:latin typeface="微软雅黑" pitchFamily="34" charset="-122"/>
              </a:rPr>
              <a:t>1</a:t>
            </a:r>
          </a:p>
        </p:txBody>
      </p:sp>
      <p:cxnSp>
        <p:nvCxnSpPr>
          <p:cNvPr id="16" name="Elbow Connector 9"/>
          <p:cNvCxnSpPr/>
          <p:nvPr/>
        </p:nvCxnSpPr>
        <p:spPr bwMode="auto">
          <a:xfrm flipV="1">
            <a:off x="4440553" y="619331"/>
            <a:ext cx="1855473" cy="526622"/>
          </a:xfrm>
          <a:prstGeom prst="bentConnector3">
            <a:avLst>
              <a:gd name="adj1" fmla="val 50000"/>
            </a:avLst>
          </a:prstGeom>
          <a:ln w="127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bwMode="auto">
          <a:xfrm>
            <a:off x="7415214" y="507074"/>
            <a:ext cx="3130550" cy="566309"/>
          </a:xfrm>
          <a:prstGeom prst="rect">
            <a:avLst/>
          </a:prstGeom>
          <a:noFill/>
        </p:spPr>
        <p:txBody>
          <a:bodyPr>
            <a:spAutoFit/>
          </a:bodyPr>
          <a:lstStyle/>
          <a:p>
            <a:pPr defTabSz="1216817" eaLnBrk="1" fontAlgn="auto" hangingPunct="1">
              <a:spcBef>
                <a:spcPct val="20000"/>
              </a:spcBef>
              <a:spcAft>
                <a:spcPts val="0"/>
              </a:spcAft>
              <a:defRPr/>
            </a:pPr>
            <a:r>
              <a:rPr lang="en-US" altLang="zh-CN" sz="1400" dirty="0">
                <a:cs typeface="+mn-ea"/>
                <a:sym typeface="Arial" panose="020B0604020202020204" pitchFamily="34" charset="0"/>
              </a:rPr>
              <a:t>Tentang BUMN </a:t>
            </a:r>
          </a:p>
          <a:p>
            <a:pPr defTabSz="1216817" eaLnBrk="1" fontAlgn="auto" hangingPunct="1">
              <a:spcBef>
                <a:spcPct val="20000"/>
              </a:spcBef>
              <a:spcAft>
                <a:spcPts val="0"/>
              </a:spcAft>
              <a:defRPr/>
            </a:pPr>
            <a:r>
              <a:rPr lang="en-US" altLang="zh-CN" sz="1400" dirty="0">
                <a:cs typeface="+mn-ea"/>
                <a:sym typeface="Arial" panose="020B0604020202020204" pitchFamily="34" charset="0"/>
              </a:rPr>
              <a:t>Pasal 2, Pasal 88 (Ayat 1)</a:t>
            </a:r>
          </a:p>
        </p:txBody>
      </p:sp>
      <p:sp>
        <p:nvSpPr>
          <p:cNvPr id="18" name="文本框 22"/>
          <p:cNvSpPr txBox="1"/>
          <p:nvPr/>
        </p:nvSpPr>
        <p:spPr bwMode="auto">
          <a:xfrm>
            <a:off x="7415214" y="172111"/>
            <a:ext cx="3740150" cy="400050"/>
          </a:xfrm>
          <a:prstGeom prst="rect">
            <a:avLst/>
          </a:prstGeom>
          <a:noFill/>
        </p:spPr>
        <p:txBody>
          <a:bodyPr>
            <a:spAutoFit/>
          </a:bodyPr>
          <a:lstStyle/>
          <a:p>
            <a:pPr eaLnBrk="1" fontAlgn="auto" hangingPunct="1">
              <a:spcBef>
                <a:spcPts val="0"/>
              </a:spcBef>
              <a:spcAft>
                <a:spcPts val="0"/>
              </a:spcAft>
              <a:defRPr/>
            </a:pPr>
            <a:r>
              <a:rPr lang="en-US" altLang="zh-CN" sz="2000" b="1" dirty="0">
                <a:latin typeface="微软雅黑" panose="020B0503020204020204" pitchFamily="34" charset="-122"/>
                <a:cs typeface="+mn-ea"/>
                <a:sym typeface="微软雅黑" panose="020B0503020204020204" pitchFamily="34" charset="-122"/>
              </a:rPr>
              <a:t>UU 19/2003</a:t>
            </a:r>
            <a:endParaRPr lang="zh-CN" altLang="en-US" sz="2000" b="1" dirty="0">
              <a:latin typeface="微软雅黑" panose="020B0503020204020204" pitchFamily="34" charset="-122"/>
              <a:cs typeface="+mn-ea"/>
              <a:sym typeface="微软雅黑" panose="020B0503020204020204" pitchFamily="34" charset="-122"/>
            </a:endParaRPr>
          </a:p>
        </p:txBody>
      </p:sp>
      <p:sp>
        <p:nvSpPr>
          <p:cNvPr id="20" name="Oval 30"/>
          <p:cNvSpPr>
            <a:spLocks noChangeAspect="1"/>
          </p:cNvSpPr>
          <p:nvPr/>
        </p:nvSpPr>
        <p:spPr bwMode="auto">
          <a:xfrm>
            <a:off x="6608764" y="1187884"/>
            <a:ext cx="660400" cy="658812"/>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a:solidFill>
                  <a:srgbClr val="FFFFFF"/>
                </a:solidFill>
                <a:latin typeface="微软雅黑" pitchFamily="34" charset="-122"/>
              </a:rPr>
              <a:t>2</a:t>
            </a:r>
          </a:p>
        </p:txBody>
      </p:sp>
      <p:cxnSp>
        <p:nvCxnSpPr>
          <p:cNvPr id="21" name="Straight Connector 60"/>
          <p:cNvCxnSpPr/>
          <p:nvPr/>
        </p:nvCxnSpPr>
        <p:spPr bwMode="auto">
          <a:xfrm>
            <a:off x="4662489" y="1577954"/>
            <a:ext cx="1635125" cy="0"/>
          </a:xfrm>
          <a:prstGeom prst="line">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16"/>
          <p:cNvSpPr txBox="1"/>
          <p:nvPr/>
        </p:nvSpPr>
        <p:spPr bwMode="auto">
          <a:xfrm>
            <a:off x="7416801" y="1440296"/>
            <a:ext cx="3128963" cy="566309"/>
          </a:xfrm>
          <a:prstGeom prst="rect">
            <a:avLst/>
          </a:prstGeom>
          <a:noFill/>
        </p:spPr>
        <p:txBody>
          <a:bodyPr>
            <a:spAutoFit/>
          </a:bodyPr>
          <a:lstStyle/>
          <a:p>
            <a:pPr defTabSz="1216817" eaLnBrk="1" fontAlgn="auto" hangingPunct="1">
              <a:spcBef>
                <a:spcPct val="20000"/>
              </a:spcBef>
              <a:spcAft>
                <a:spcPts val="0"/>
              </a:spcAft>
              <a:defRPr/>
            </a:pPr>
            <a:r>
              <a:rPr lang="en-US" altLang="zh-CN" sz="1400" dirty="0">
                <a:cs typeface="+mn-ea"/>
                <a:sym typeface="Arial" panose="020B0604020202020204" pitchFamily="34" charset="0"/>
              </a:rPr>
              <a:t>Tentang Penanaman Modal</a:t>
            </a:r>
          </a:p>
          <a:p>
            <a:pPr defTabSz="1216817" eaLnBrk="1" fontAlgn="auto" hangingPunct="1">
              <a:spcBef>
                <a:spcPct val="20000"/>
              </a:spcBef>
              <a:spcAft>
                <a:spcPts val="0"/>
              </a:spcAft>
              <a:defRPr/>
            </a:pPr>
            <a:r>
              <a:rPr lang="en-US" altLang="zh-CN" sz="1400" dirty="0">
                <a:cs typeface="+mn-ea"/>
                <a:sym typeface="Arial" panose="020B0604020202020204" pitchFamily="34" charset="0"/>
              </a:rPr>
              <a:t>Pasal 15, Pasal 16, Pasal 17,</a:t>
            </a:r>
          </a:p>
        </p:txBody>
      </p:sp>
      <p:sp>
        <p:nvSpPr>
          <p:cNvPr id="23" name="文本框 24"/>
          <p:cNvSpPr txBox="1"/>
          <p:nvPr/>
        </p:nvSpPr>
        <p:spPr bwMode="auto">
          <a:xfrm>
            <a:off x="7416801" y="1105334"/>
            <a:ext cx="3738563" cy="400050"/>
          </a:xfrm>
          <a:prstGeom prst="rect">
            <a:avLst/>
          </a:prstGeom>
          <a:noFill/>
        </p:spPr>
        <p:txBody>
          <a:bodyPr>
            <a:spAutoFit/>
          </a:bodyPr>
          <a:lstStyle/>
          <a:p>
            <a:pPr eaLnBrk="1" fontAlgn="auto" hangingPunct="1">
              <a:spcBef>
                <a:spcPts val="0"/>
              </a:spcBef>
              <a:spcAft>
                <a:spcPts val="0"/>
              </a:spcAft>
              <a:defRPr/>
            </a:pPr>
            <a:r>
              <a:rPr lang="en-US" altLang="zh-CN" sz="2000" b="1" dirty="0">
                <a:latin typeface="微软雅黑" panose="020B0503020204020204" pitchFamily="34" charset="-122"/>
                <a:cs typeface="+mn-ea"/>
                <a:sym typeface="微软雅黑" panose="020B0503020204020204" pitchFamily="34" charset="-122"/>
              </a:rPr>
              <a:t>UU 25/2007</a:t>
            </a:r>
            <a:endParaRPr lang="zh-CN" altLang="en-US" sz="2000" b="1" dirty="0">
              <a:latin typeface="微软雅黑" panose="020B0503020204020204" pitchFamily="34" charset="-122"/>
              <a:cs typeface="+mn-ea"/>
              <a:sym typeface="微软雅黑" panose="020B0503020204020204" pitchFamily="34" charset="-122"/>
            </a:endParaRPr>
          </a:p>
        </p:txBody>
      </p:sp>
      <p:sp>
        <p:nvSpPr>
          <p:cNvPr id="25" name="Oval 24"/>
          <p:cNvSpPr>
            <a:spLocks noChangeAspect="1"/>
          </p:cNvSpPr>
          <p:nvPr/>
        </p:nvSpPr>
        <p:spPr bwMode="auto">
          <a:xfrm>
            <a:off x="6608764" y="2104326"/>
            <a:ext cx="660400" cy="660400"/>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b="1" dirty="0">
                <a:solidFill>
                  <a:prstClr val="white"/>
                </a:solidFill>
                <a:latin typeface="微软雅黑" panose="020B0503020204020204" pitchFamily="34" charset="-122"/>
              </a:rPr>
              <a:t>3</a:t>
            </a:r>
            <a:endParaRPr lang="en-AU" b="1" dirty="0">
              <a:solidFill>
                <a:prstClr val="white"/>
              </a:solidFill>
              <a:latin typeface="微软雅黑" panose="020B0503020204020204" pitchFamily="34" charset="-122"/>
            </a:endParaRPr>
          </a:p>
        </p:txBody>
      </p:sp>
      <p:cxnSp>
        <p:nvCxnSpPr>
          <p:cNvPr id="26" name="Elbow Connector 64"/>
          <p:cNvCxnSpPr/>
          <p:nvPr/>
        </p:nvCxnSpPr>
        <p:spPr bwMode="auto">
          <a:xfrm>
            <a:off x="4662489" y="1919266"/>
            <a:ext cx="1651000" cy="600530"/>
          </a:xfrm>
          <a:prstGeom prst="bentConnector3">
            <a:avLst>
              <a:gd name="adj1" fmla="val 50000"/>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16"/>
          <p:cNvSpPr txBox="1"/>
          <p:nvPr/>
        </p:nvSpPr>
        <p:spPr bwMode="auto">
          <a:xfrm>
            <a:off x="7415214" y="2382139"/>
            <a:ext cx="3130550" cy="566309"/>
          </a:xfrm>
          <a:prstGeom prst="rect">
            <a:avLst/>
          </a:prstGeom>
          <a:noFill/>
        </p:spPr>
        <p:txBody>
          <a:bodyPr>
            <a:spAutoFit/>
          </a:bodyPr>
          <a:lstStyle/>
          <a:p>
            <a:pPr defTabSz="1216817" eaLnBrk="1" fontAlgn="auto" hangingPunct="1">
              <a:spcBef>
                <a:spcPct val="20000"/>
              </a:spcBef>
              <a:spcAft>
                <a:spcPts val="0"/>
              </a:spcAft>
              <a:defRPr/>
            </a:pPr>
            <a:r>
              <a:rPr lang="en-US" sz="1400"/>
              <a:t>Tentang Perseroan Terbatas</a:t>
            </a:r>
          </a:p>
          <a:p>
            <a:pPr defTabSz="1216817" eaLnBrk="1" fontAlgn="auto" hangingPunct="1">
              <a:spcBef>
                <a:spcPct val="20000"/>
              </a:spcBef>
              <a:spcAft>
                <a:spcPts val="0"/>
              </a:spcAft>
              <a:defRPr/>
            </a:pPr>
            <a:r>
              <a:rPr lang="en-US" sz="1400"/>
              <a:t>Pasal 74 ayat (1), (2), (3), dan (4)</a:t>
            </a:r>
            <a:endParaRPr lang="en-US" altLang="zh-CN" sz="1400" dirty="0">
              <a:cs typeface="+mn-ea"/>
              <a:sym typeface="Arial" panose="020B0604020202020204" pitchFamily="34" charset="0"/>
            </a:endParaRPr>
          </a:p>
        </p:txBody>
      </p:sp>
      <p:sp>
        <p:nvSpPr>
          <p:cNvPr id="28" name="文本框 26"/>
          <p:cNvSpPr txBox="1"/>
          <p:nvPr/>
        </p:nvSpPr>
        <p:spPr bwMode="auto">
          <a:xfrm>
            <a:off x="7415214" y="2047176"/>
            <a:ext cx="3740150" cy="400050"/>
          </a:xfrm>
          <a:prstGeom prst="rect">
            <a:avLst/>
          </a:prstGeom>
          <a:noFill/>
        </p:spPr>
        <p:txBody>
          <a:bodyPr>
            <a:spAutoFit/>
          </a:bodyPr>
          <a:lstStyle/>
          <a:p>
            <a:pPr eaLnBrk="1" fontAlgn="auto" hangingPunct="1">
              <a:spcBef>
                <a:spcPts val="0"/>
              </a:spcBef>
              <a:spcAft>
                <a:spcPts val="0"/>
              </a:spcAft>
              <a:defRPr/>
            </a:pPr>
            <a:r>
              <a:rPr lang="en-US" altLang="zh-CN" sz="2000" b="1" dirty="0">
                <a:latin typeface="微软雅黑" panose="020B0503020204020204" pitchFamily="34" charset="-122"/>
                <a:cs typeface="+mn-ea"/>
                <a:sym typeface="微软雅黑" panose="020B0503020204020204" pitchFamily="34" charset="-122"/>
              </a:rPr>
              <a:t>UU 40/2007</a:t>
            </a:r>
            <a:endParaRPr lang="zh-CN" altLang="en-US" sz="2000" b="1" dirty="0">
              <a:latin typeface="微软雅黑" panose="020B0503020204020204" pitchFamily="34" charset="-122"/>
              <a:cs typeface="+mn-ea"/>
              <a:sym typeface="微软雅黑" panose="020B0503020204020204" pitchFamily="34" charset="-122"/>
            </a:endParaRPr>
          </a:p>
        </p:txBody>
      </p:sp>
      <p:sp>
        <p:nvSpPr>
          <p:cNvPr id="30" name="Oval 42"/>
          <p:cNvSpPr>
            <a:spLocks noChangeAspect="1"/>
          </p:cNvSpPr>
          <p:nvPr/>
        </p:nvSpPr>
        <p:spPr bwMode="auto">
          <a:xfrm>
            <a:off x="6608764" y="3109440"/>
            <a:ext cx="658812" cy="658813"/>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b="1" dirty="0">
                <a:solidFill>
                  <a:prstClr val="white"/>
                </a:solidFill>
                <a:latin typeface="微软雅黑" panose="020B0503020204020204" pitchFamily="34" charset="-122"/>
              </a:rPr>
              <a:t>4</a:t>
            </a:r>
            <a:endParaRPr lang="en-AU" b="1" dirty="0">
              <a:solidFill>
                <a:prstClr val="white"/>
              </a:solidFill>
              <a:latin typeface="微软雅黑" panose="020B0503020204020204" pitchFamily="34" charset="-122"/>
            </a:endParaRPr>
          </a:p>
        </p:txBody>
      </p:sp>
      <p:cxnSp>
        <p:nvCxnSpPr>
          <p:cNvPr id="31" name="Elbow Connector 62"/>
          <p:cNvCxnSpPr/>
          <p:nvPr/>
        </p:nvCxnSpPr>
        <p:spPr bwMode="auto">
          <a:xfrm>
            <a:off x="4260475" y="2685215"/>
            <a:ext cx="2093607" cy="781866"/>
          </a:xfrm>
          <a:prstGeom prst="bentConnector3">
            <a:avLst>
              <a:gd name="adj1" fmla="val 50000"/>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16"/>
          <p:cNvSpPr txBox="1"/>
          <p:nvPr/>
        </p:nvSpPr>
        <p:spPr bwMode="auto">
          <a:xfrm>
            <a:off x="7415214" y="3374553"/>
            <a:ext cx="3740150" cy="566309"/>
          </a:xfrm>
          <a:prstGeom prst="rect">
            <a:avLst/>
          </a:prstGeom>
          <a:noFill/>
        </p:spPr>
        <p:txBody>
          <a:bodyPr wrap="square">
            <a:spAutoFit/>
          </a:bodyPr>
          <a:lstStyle/>
          <a:p>
            <a:pPr defTabSz="1216817" eaLnBrk="1" fontAlgn="auto" hangingPunct="1">
              <a:spcBef>
                <a:spcPct val="20000"/>
              </a:spcBef>
              <a:spcAft>
                <a:spcPts val="0"/>
              </a:spcAft>
              <a:defRPr/>
            </a:pPr>
            <a:r>
              <a:rPr lang="en-US" altLang="zh-CN" sz="1400" dirty="0">
                <a:cs typeface="+mn-ea"/>
                <a:sym typeface="Arial" panose="020B0604020202020204" pitchFamily="34" charset="0"/>
              </a:rPr>
              <a:t>Tentang Usaha Mikro, Kecil dan Menengah, </a:t>
            </a:r>
          </a:p>
          <a:p>
            <a:pPr defTabSz="1216817" eaLnBrk="1" fontAlgn="auto" hangingPunct="1">
              <a:spcBef>
                <a:spcPct val="20000"/>
              </a:spcBef>
              <a:spcAft>
                <a:spcPts val="0"/>
              </a:spcAft>
              <a:defRPr/>
            </a:pPr>
            <a:r>
              <a:rPr lang="en-US" altLang="zh-CN" sz="1400" dirty="0">
                <a:cs typeface="+mn-ea"/>
                <a:sym typeface="Arial" panose="020B0604020202020204" pitchFamily="34" charset="0"/>
              </a:rPr>
              <a:t>Pasal 21</a:t>
            </a:r>
          </a:p>
        </p:txBody>
      </p:sp>
      <p:sp>
        <p:nvSpPr>
          <p:cNvPr id="33" name="文本框 49"/>
          <p:cNvSpPr txBox="1"/>
          <p:nvPr/>
        </p:nvSpPr>
        <p:spPr bwMode="auto">
          <a:xfrm>
            <a:off x="7415214" y="3038003"/>
            <a:ext cx="3740150" cy="400050"/>
          </a:xfrm>
          <a:prstGeom prst="rect">
            <a:avLst/>
          </a:prstGeom>
          <a:noFill/>
        </p:spPr>
        <p:txBody>
          <a:bodyPr>
            <a:spAutoFit/>
          </a:bodyPr>
          <a:lstStyle/>
          <a:p>
            <a:pPr eaLnBrk="1" fontAlgn="auto" hangingPunct="1">
              <a:spcBef>
                <a:spcPts val="0"/>
              </a:spcBef>
              <a:spcAft>
                <a:spcPts val="0"/>
              </a:spcAft>
              <a:defRPr/>
            </a:pPr>
            <a:r>
              <a:rPr lang="en-US" altLang="zh-CN" sz="2000" b="1" dirty="0">
                <a:latin typeface="微软雅黑" panose="020B0503020204020204" pitchFamily="34" charset="-122"/>
                <a:cs typeface="+mn-ea"/>
                <a:sym typeface="微软雅黑" panose="020B0503020204020204" pitchFamily="34" charset="-122"/>
              </a:rPr>
              <a:t>UU 20/2008</a:t>
            </a:r>
            <a:endParaRPr lang="zh-CN" altLang="en-US" sz="2000" b="1" dirty="0">
              <a:latin typeface="微软雅黑" panose="020B0503020204020204" pitchFamily="34" charset="-122"/>
              <a:cs typeface="+mn-ea"/>
              <a:sym typeface="微软雅黑" panose="020B0503020204020204" pitchFamily="34" charset="-122"/>
            </a:endParaRPr>
          </a:p>
        </p:txBody>
      </p:sp>
      <p:grpSp>
        <p:nvGrpSpPr>
          <p:cNvPr id="34" name="组合 45"/>
          <p:cNvGrpSpPr>
            <a:grpSpLocks/>
          </p:cNvGrpSpPr>
          <p:nvPr/>
        </p:nvGrpSpPr>
        <p:grpSpPr bwMode="auto">
          <a:xfrm>
            <a:off x="284163" y="55563"/>
            <a:ext cx="2952750" cy="857250"/>
            <a:chOff x="312964" y="12700"/>
            <a:chExt cx="2952751" cy="856370"/>
          </a:xfrm>
        </p:grpSpPr>
        <p:sp>
          <p:nvSpPr>
            <p:cNvPr id="35" name="圆角矩形 46"/>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rgbClr val="3F7B33"/>
                </a:solidFill>
              </a:endParaRPr>
            </a:p>
          </p:txBody>
        </p:sp>
        <p:pic>
          <p:nvPicPr>
            <p:cNvPr id="36" name="图片 52"/>
            <p:cNvPicPr>
              <a:picLocks noChangeAspect="1"/>
            </p:cNvPicPr>
            <p:nvPr/>
          </p:nvPicPr>
          <p:blipFill>
            <a:blip r:embed="rId2" cstate="email"/>
            <a:srcRect/>
            <a:stretch>
              <a:fillRect/>
            </a:stretch>
          </p:blipFill>
          <p:spPr bwMode="auto">
            <a:xfrm rot="2055465">
              <a:off x="312964" y="12700"/>
              <a:ext cx="498555" cy="856370"/>
            </a:xfrm>
            <a:prstGeom prst="rect">
              <a:avLst/>
            </a:prstGeom>
            <a:noFill/>
            <a:ln w="9525">
              <a:noFill/>
              <a:miter lim="800000"/>
              <a:headEnd/>
              <a:tailEnd/>
            </a:ln>
          </p:spPr>
        </p:pic>
        <p:sp>
          <p:nvSpPr>
            <p:cNvPr id="37" name="文本框 53"/>
            <p:cNvSpPr txBox="1">
              <a:spLocks noChangeArrowheads="1"/>
            </p:cNvSpPr>
            <p:nvPr/>
          </p:nvSpPr>
          <p:spPr bwMode="auto">
            <a:xfrm>
              <a:off x="846342" y="282152"/>
              <a:ext cx="1972016" cy="368953"/>
            </a:xfrm>
            <a:prstGeom prst="rect">
              <a:avLst/>
            </a:prstGeom>
            <a:noFill/>
            <a:ln w="9525">
              <a:noFill/>
              <a:miter lim="800000"/>
              <a:headEnd/>
              <a:tailEnd/>
            </a:ln>
          </p:spPr>
          <p:txBody>
            <a:bodyPr wrap="none">
              <a:spAutoFit/>
            </a:bodyPr>
            <a:lstStyle/>
            <a:p>
              <a:pPr eaLnBrk="1" hangingPunct="1"/>
              <a:r>
                <a:rPr lang="en-US" altLang="zh-CN" b="1">
                  <a:solidFill>
                    <a:srgbClr val="3C7832"/>
                  </a:solidFill>
                  <a:latin typeface="微软雅黑" pitchFamily="34" charset="-122"/>
                </a:rPr>
                <a:t>   Dasar Hukum</a:t>
              </a:r>
              <a:endParaRPr lang="zh-CN" altLang="en-US" b="1">
                <a:solidFill>
                  <a:srgbClr val="3C7832"/>
                </a:solidFill>
                <a:latin typeface="微软雅黑" pitchFamily="34" charset="-122"/>
              </a:endParaRPr>
            </a:p>
          </p:txBody>
        </p:sp>
        <p:sp>
          <p:nvSpPr>
            <p:cNvPr id="38" name="文本框 54"/>
            <p:cNvSpPr txBox="1">
              <a:spLocks noChangeArrowheads="1"/>
            </p:cNvSpPr>
            <p:nvPr/>
          </p:nvSpPr>
          <p:spPr bwMode="auto">
            <a:xfrm>
              <a:off x="405443" y="287157"/>
              <a:ext cx="349776" cy="368953"/>
            </a:xfrm>
            <a:prstGeom prst="rect">
              <a:avLst/>
            </a:prstGeom>
            <a:noFill/>
            <a:ln w="9525">
              <a:noFill/>
              <a:miter lim="800000"/>
              <a:headEnd/>
              <a:tailEnd/>
            </a:ln>
          </p:spPr>
          <p:txBody>
            <a:bodyPr wrap="none">
              <a:spAutoFit/>
            </a:bodyPr>
            <a:lstStyle/>
            <a:p>
              <a:pPr eaLnBrk="1" hangingPunct="1"/>
              <a:r>
                <a:rPr lang="en-US" altLang="zh-CN" b="1">
                  <a:solidFill>
                    <a:schemeClr val="bg1"/>
                  </a:solidFill>
                  <a:latin typeface="微软雅黑" pitchFamily="34" charset="-122"/>
                </a:rPr>
                <a:t>V</a:t>
              </a:r>
              <a:endParaRPr lang="zh-CN" altLang="en-US" b="1">
                <a:solidFill>
                  <a:schemeClr val="bg1"/>
                </a:solidFill>
                <a:latin typeface="微软雅黑" pitchFamily="34" charset="-122"/>
              </a:endParaRPr>
            </a:p>
          </p:txBody>
        </p:sp>
      </p:grpSp>
      <p:cxnSp>
        <p:nvCxnSpPr>
          <p:cNvPr id="46" name="Elbow Connector 62"/>
          <p:cNvCxnSpPr/>
          <p:nvPr/>
        </p:nvCxnSpPr>
        <p:spPr bwMode="auto">
          <a:xfrm>
            <a:off x="4054781" y="3234534"/>
            <a:ext cx="2195258" cy="990827"/>
          </a:xfrm>
          <a:prstGeom prst="bentConnector3">
            <a:avLst>
              <a:gd name="adj1" fmla="val 50000"/>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Oval 42"/>
          <p:cNvSpPr>
            <a:spLocks noChangeAspect="1"/>
          </p:cNvSpPr>
          <p:nvPr/>
        </p:nvSpPr>
        <p:spPr bwMode="auto">
          <a:xfrm>
            <a:off x="6586989" y="4016582"/>
            <a:ext cx="658812" cy="658813"/>
          </a:xfrm>
          <a:prstGeom prst="ellipse">
            <a:avLst/>
          </a:prstGeom>
          <a:solidFill>
            <a:srgbClr val="305B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latin typeface="微软雅黑" panose="020B0503020204020204" pitchFamily="34" charset="-122"/>
              </a:rPr>
              <a:t>5</a:t>
            </a:r>
            <a:endParaRPr lang="en-AU" b="1" dirty="0">
              <a:solidFill>
                <a:prstClr val="white"/>
              </a:solidFill>
              <a:latin typeface="微软雅黑" panose="020B0503020204020204" pitchFamily="34" charset="-122"/>
            </a:endParaRPr>
          </a:p>
        </p:txBody>
      </p:sp>
      <p:sp>
        <p:nvSpPr>
          <p:cNvPr id="50" name="TextBox 16"/>
          <p:cNvSpPr txBox="1"/>
          <p:nvPr/>
        </p:nvSpPr>
        <p:spPr bwMode="auto">
          <a:xfrm>
            <a:off x="7393439" y="4281695"/>
            <a:ext cx="3740150" cy="566309"/>
          </a:xfrm>
          <a:prstGeom prst="rect">
            <a:avLst/>
          </a:prstGeom>
          <a:noFill/>
        </p:spPr>
        <p:txBody>
          <a:bodyPr wrap="square">
            <a:spAutoFit/>
          </a:bodyPr>
          <a:lstStyle/>
          <a:p>
            <a:pPr defTabSz="1216817" eaLnBrk="1" fontAlgn="auto" hangingPunct="1">
              <a:spcBef>
                <a:spcPct val="20000"/>
              </a:spcBef>
              <a:spcAft>
                <a:spcPts val="0"/>
              </a:spcAft>
              <a:defRPr/>
            </a:pPr>
            <a:r>
              <a:rPr lang="en-US" altLang="zh-CN" sz="1400" dirty="0">
                <a:cs typeface="+mn-ea"/>
                <a:sym typeface="Arial" panose="020B0604020202020204" pitchFamily="34" charset="0"/>
              </a:rPr>
              <a:t>Tentang Penanganan Fakir Miskin</a:t>
            </a:r>
          </a:p>
          <a:p>
            <a:pPr defTabSz="1216817" eaLnBrk="1" fontAlgn="auto" hangingPunct="1">
              <a:spcBef>
                <a:spcPct val="20000"/>
              </a:spcBef>
              <a:spcAft>
                <a:spcPts val="0"/>
              </a:spcAft>
              <a:defRPr/>
            </a:pPr>
            <a:r>
              <a:rPr lang="en-US" altLang="zh-CN" sz="1400" dirty="0">
                <a:cs typeface="+mn-ea"/>
                <a:sym typeface="Arial" panose="020B0604020202020204" pitchFamily="34" charset="0"/>
              </a:rPr>
              <a:t>Pasal 36, Pasal 41</a:t>
            </a:r>
          </a:p>
        </p:txBody>
      </p:sp>
      <p:sp>
        <p:nvSpPr>
          <p:cNvPr id="51" name="文本框 49"/>
          <p:cNvSpPr txBox="1"/>
          <p:nvPr/>
        </p:nvSpPr>
        <p:spPr bwMode="auto">
          <a:xfrm>
            <a:off x="7393439" y="3945145"/>
            <a:ext cx="3740150" cy="400050"/>
          </a:xfrm>
          <a:prstGeom prst="rect">
            <a:avLst/>
          </a:prstGeom>
          <a:noFill/>
        </p:spPr>
        <p:txBody>
          <a:bodyPr>
            <a:spAutoFit/>
          </a:bodyPr>
          <a:lstStyle/>
          <a:p>
            <a:pPr eaLnBrk="1" fontAlgn="auto" hangingPunct="1">
              <a:spcBef>
                <a:spcPts val="0"/>
              </a:spcBef>
              <a:spcAft>
                <a:spcPts val="0"/>
              </a:spcAft>
              <a:defRPr/>
            </a:pPr>
            <a:r>
              <a:rPr lang="en-US" altLang="zh-CN" sz="2000" b="1" dirty="0">
                <a:latin typeface="微软雅黑" panose="020B0503020204020204" pitchFamily="34" charset="-122"/>
                <a:cs typeface="+mn-ea"/>
                <a:sym typeface="微软雅黑" panose="020B0503020204020204" pitchFamily="34" charset="-122"/>
              </a:rPr>
              <a:t>UU 13/2011</a:t>
            </a:r>
            <a:endParaRPr lang="zh-CN" altLang="en-US" sz="2000" b="1" dirty="0">
              <a:latin typeface="微软雅黑" panose="020B0503020204020204" pitchFamily="34" charset="-122"/>
              <a:cs typeface="+mn-ea"/>
              <a:sym typeface="微软雅黑" panose="020B0503020204020204" pitchFamily="34" charset="-122"/>
            </a:endParaRPr>
          </a:p>
        </p:txBody>
      </p:sp>
      <p:cxnSp>
        <p:nvCxnSpPr>
          <p:cNvPr id="53" name="Elbow Connector 9"/>
          <p:cNvCxnSpPr/>
          <p:nvPr/>
        </p:nvCxnSpPr>
        <p:spPr bwMode="auto">
          <a:xfrm>
            <a:off x="4054781" y="3467081"/>
            <a:ext cx="2241245" cy="1788455"/>
          </a:xfrm>
          <a:prstGeom prst="bentConnector3">
            <a:avLst>
              <a:gd name="adj1" fmla="val 35753"/>
            </a:avLst>
          </a:prstGeom>
          <a:ln w="127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Oval 29"/>
          <p:cNvSpPr>
            <a:spLocks noChangeAspect="1"/>
          </p:cNvSpPr>
          <p:nvPr/>
        </p:nvSpPr>
        <p:spPr bwMode="auto">
          <a:xfrm>
            <a:off x="6608764" y="4921309"/>
            <a:ext cx="660400" cy="660400"/>
          </a:xfrm>
          <a:prstGeom prst="ellipse">
            <a:avLst/>
          </a:prstGeom>
          <a:solidFill>
            <a:srgbClr val="5AAB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a:solidFill>
                  <a:srgbClr val="FFFFFF"/>
                </a:solidFill>
                <a:latin typeface="微软雅黑" pitchFamily="34" charset="-122"/>
              </a:rPr>
              <a:t>6</a:t>
            </a:r>
          </a:p>
        </p:txBody>
      </p:sp>
      <p:sp>
        <p:nvSpPr>
          <p:cNvPr id="55" name="TextBox 54"/>
          <p:cNvSpPr txBox="1"/>
          <p:nvPr/>
        </p:nvSpPr>
        <p:spPr bwMode="auto">
          <a:xfrm>
            <a:off x="7415214" y="5216584"/>
            <a:ext cx="3130550" cy="523220"/>
          </a:xfrm>
          <a:prstGeom prst="rect">
            <a:avLst/>
          </a:prstGeom>
          <a:noFill/>
        </p:spPr>
        <p:txBody>
          <a:bodyPr>
            <a:spAutoFit/>
          </a:bodyPr>
          <a:lstStyle/>
          <a:p>
            <a:pPr defTabSz="1216817" eaLnBrk="1" fontAlgn="auto" hangingPunct="1">
              <a:spcBef>
                <a:spcPct val="20000"/>
              </a:spcBef>
              <a:spcAft>
                <a:spcPts val="0"/>
              </a:spcAft>
              <a:defRPr/>
            </a:pPr>
            <a:r>
              <a:rPr lang="en-US" altLang="zh-CN" sz="1400" dirty="0">
                <a:cs typeface="+mn-ea"/>
                <a:sym typeface="Arial" panose="020B0604020202020204" pitchFamily="34" charset="0"/>
              </a:rPr>
              <a:t>Tentang </a:t>
            </a:r>
            <a:r>
              <a:rPr lang="en-US" sz="1400"/>
              <a:t>Program Kemitraan Dan Bina Lingkungan</a:t>
            </a:r>
            <a:r>
              <a:rPr lang="en-US" sz="1400">
                <a:effectLst/>
              </a:rPr>
              <a:t> </a:t>
            </a:r>
            <a:endParaRPr lang="en-US" altLang="zh-CN" sz="1400" dirty="0">
              <a:cs typeface="+mn-ea"/>
              <a:sym typeface="Arial" panose="020B0604020202020204" pitchFamily="34" charset="0"/>
            </a:endParaRPr>
          </a:p>
        </p:txBody>
      </p:sp>
      <p:sp>
        <p:nvSpPr>
          <p:cNvPr id="56" name="文本框 22"/>
          <p:cNvSpPr txBox="1"/>
          <p:nvPr/>
        </p:nvSpPr>
        <p:spPr bwMode="auto">
          <a:xfrm>
            <a:off x="7415214" y="4838079"/>
            <a:ext cx="5299300" cy="400110"/>
          </a:xfrm>
          <a:prstGeom prst="rect">
            <a:avLst/>
          </a:prstGeom>
          <a:noFill/>
        </p:spPr>
        <p:txBody>
          <a:bodyPr wrap="square">
            <a:spAutoFit/>
          </a:bodyPr>
          <a:lstStyle/>
          <a:p>
            <a:pPr eaLnBrk="1" fontAlgn="auto" hangingPunct="1">
              <a:spcBef>
                <a:spcPts val="0"/>
              </a:spcBef>
              <a:spcAft>
                <a:spcPts val="0"/>
              </a:spcAft>
              <a:defRPr/>
            </a:pPr>
            <a:r>
              <a:rPr lang="en-US" sz="2000" b="1"/>
              <a:t>Perda Kota Semarang 7 / 2015 </a:t>
            </a:r>
            <a:endParaRPr lang="zh-CN" altLang="en-US" sz="2000" b="1" dirty="0">
              <a:latin typeface="微软雅黑" panose="020B0503020204020204" pitchFamily="34" charset="-122"/>
              <a:cs typeface="+mn-ea"/>
              <a:sym typeface="微软雅黑" panose="020B0503020204020204" pitchFamily="34" charset="-122"/>
            </a:endParaRPr>
          </a:p>
        </p:txBody>
      </p:sp>
      <p:sp>
        <p:nvSpPr>
          <p:cNvPr id="57" name="Oval 29"/>
          <p:cNvSpPr>
            <a:spLocks noChangeAspect="1"/>
          </p:cNvSpPr>
          <p:nvPr/>
        </p:nvSpPr>
        <p:spPr bwMode="auto">
          <a:xfrm>
            <a:off x="6608764" y="5880740"/>
            <a:ext cx="660400" cy="660400"/>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b="1">
                <a:solidFill>
                  <a:srgbClr val="FFFFFF"/>
                </a:solidFill>
                <a:latin typeface="微软雅黑" pitchFamily="34" charset="-122"/>
              </a:rPr>
              <a:t>7</a:t>
            </a:r>
          </a:p>
        </p:txBody>
      </p:sp>
      <p:sp>
        <p:nvSpPr>
          <p:cNvPr id="58" name="TextBox 57"/>
          <p:cNvSpPr txBox="1"/>
          <p:nvPr/>
        </p:nvSpPr>
        <p:spPr bwMode="auto">
          <a:xfrm>
            <a:off x="7415214" y="6176015"/>
            <a:ext cx="4080100" cy="523220"/>
          </a:xfrm>
          <a:prstGeom prst="rect">
            <a:avLst/>
          </a:prstGeom>
          <a:noFill/>
        </p:spPr>
        <p:txBody>
          <a:bodyPr wrap="square">
            <a:spAutoFit/>
          </a:bodyPr>
          <a:lstStyle/>
          <a:p>
            <a:pPr defTabSz="1216817" eaLnBrk="1" fontAlgn="auto" hangingPunct="1">
              <a:spcBef>
                <a:spcPct val="20000"/>
              </a:spcBef>
              <a:spcAft>
                <a:spcPts val="0"/>
              </a:spcAft>
              <a:defRPr/>
            </a:pPr>
            <a:r>
              <a:rPr lang="en-US" altLang="zh-CN" sz="1400" dirty="0">
                <a:cs typeface="+mn-ea"/>
                <a:sym typeface="Arial" panose="020B0604020202020204" pitchFamily="34" charset="0"/>
              </a:rPr>
              <a:t>Tentang </a:t>
            </a:r>
            <a:r>
              <a:rPr lang="en-US" sz="1400"/>
              <a:t>Petunjuk Pelaksanaan  Peraturan Daerah Kota Semarang Nomor 7 Tahun 2015</a:t>
            </a:r>
            <a:r>
              <a:rPr lang="en-US" sz="1400">
                <a:effectLst/>
              </a:rPr>
              <a:t> </a:t>
            </a:r>
            <a:endParaRPr lang="en-US" altLang="zh-CN" sz="1400" dirty="0">
              <a:cs typeface="+mn-ea"/>
              <a:sym typeface="Arial" panose="020B0604020202020204" pitchFamily="34" charset="0"/>
            </a:endParaRPr>
          </a:p>
        </p:txBody>
      </p:sp>
      <p:sp>
        <p:nvSpPr>
          <p:cNvPr id="59" name="文本框 22"/>
          <p:cNvSpPr txBox="1"/>
          <p:nvPr/>
        </p:nvSpPr>
        <p:spPr bwMode="auto">
          <a:xfrm>
            <a:off x="7415213" y="5841052"/>
            <a:ext cx="4515529" cy="400110"/>
          </a:xfrm>
          <a:prstGeom prst="rect">
            <a:avLst/>
          </a:prstGeom>
          <a:noFill/>
        </p:spPr>
        <p:txBody>
          <a:bodyPr wrap="square">
            <a:spAutoFit/>
          </a:bodyPr>
          <a:lstStyle/>
          <a:p>
            <a:pPr eaLnBrk="1" fontAlgn="auto" hangingPunct="1">
              <a:spcBef>
                <a:spcPts val="0"/>
              </a:spcBef>
              <a:spcAft>
                <a:spcPts val="0"/>
              </a:spcAft>
              <a:defRPr/>
            </a:pPr>
            <a:r>
              <a:rPr lang="en-US" sz="2000" b="1"/>
              <a:t>Perwali Kota Semarang 26 / 2016 </a:t>
            </a:r>
            <a:endParaRPr lang="zh-CN" altLang="en-US" sz="2000" b="1" dirty="0">
              <a:latin typeface="微软雅黑" panose="020B0503020204020204" pitchFamily="34" charset="-122"/>
              <a:cs typeface="+mn-ea"/>
              <a:sym typeface="微软雅黑" panose="020B0503020204020204" pitchFamily="34" charset="-122"/>
            </a:endParaRPr>
          </a:p>
        </p:txBody>
      </p:sp>
      <p:cxnSp>
        <p:nvCxnSpPr>
          <p:cNvPr id="64" name="Elbow Connector 9"/>
          <p:cNvCxnSpPr/>
          <p:nvPr/>
        </p:nvCxnSpPr>
        <p:spPr bwMode="auto">
          <a:xfrm>
            <a:off x="3887336" y="3940862"/>
            <a:ext cx="2362703" cy="2300300"/>
          </a:xfrm>
          <a:prstGeom prst="bentConnector3">
            <a:avLst>
              <a:gd name="adj1" fmla="val 32799"/>
            </a:avLst>
          </a:prstGeom>
          <a:ln w="127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32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a:grpSpLocks/>
          </p:cNvGrpSpPr>
          <p:nvPr/>
        </p:nvGrpSpPr>
        <p:grpSpPr bwMode="auto">
          <a:xfrm>
            <a:off x="494644" y="2179053"/>
            <a:ext cx="3853769" cy="3768951"/>
            <a:chOff x="1080382" y="1630359"/>
            <a:chExt cx="5348726" cy="4307842"/>
          </a:xfrm>
        </p:grpSpPr>
        <p:grpSp>
          <p:nvGrpSpPr>
            <p:cNvPr id="16405" name="组合 24"/>
            <p:cNvGrpSpPr>
              <a:grpSpLocks/>
            </p:cNvGrpSpPr>
            <p:nvPr/>
          </p:nvGrpSpPr>
          <p:grpSpPr bwMode="auto">
            <a:xfrm>
              <a:off x="1080382" y="1630359"/>
              <a:ext cx="5348726" cy="4307842"/>
              <a:chOff x="3506082" y="1630359"/>
              <a:chExt cx="5348726" cy="4307842"/>
            </a:xfrm>
          </p:grpSpPr>
          <p:sp>
            <p:nvSpPr>
              <p:cNvPr id="3" name="Freeform 5@|5FFC:3484194|FBC:16777215|LFC:0|LBC:16777215"/>
              <p:cNvSpPr>
                <a:spLocks/>
              </p:cNvSpPr>
              <p:nvPr/>
            </p:nvSpPr>
            <p:spPr bwMode="auto">
              <a:xfrm>
                <a:off x="3506082" y="1630359"/>
                <a:ext cx="5348726" cy="3233262"/>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tx2">
                  <a:lumMod val="50000"/>
                </a:schemeClr>
              </a:solidFill>
              <a:ln>
                <a:noFill/>
              </a:ln>
              <a:extLst/>
            </p:spPr>
            <p:txBody>
              <a:bodyPr/>
              <a:lstStyle/>
              <a:p>
                <a:pPr eaLnBrk="1" fontAlgn="auto" hangingPunct="1">
                  <a:spcBef>
                    <a:spcPts val="0"/>
                  </a:spcBef>
                  <a:spcAft>
                    <a:spcPts val="0"/>
                  </a:spcAft>
                  <a:defRPr/>
                </a:pPr>
                <a:endParaRPr lang="id-ID">
                  <a:latin typeface="+mn-lt"/>
                  <a:ea typeface="+mn-ea"/>
                </a:endParaRPr>
              </a:p>
            </p:txBody>
          </p:sp>
          <p:sp>
            <p:nvSpPr>
              <p:cNvPr id="16408" name="Freeform 6@|5FFC:1117452|FBC:16777215|LFC:0|LBC:16777215"/>
              <p:cNvSpPr>
                <a:spLocks noEditPoints="1"/>
              </p:cNvSpPr>
              <p:nvPr/>
            </p:nvSpPr>
            <p:spPr bwMode="auto">
              <a:xfrm>
                <a:off x="3714259" y="1850365"/>
                <a:ext cx="4932372" cy="2791462"/>
              </a:xfrm>
              <a:custGeom>
                <a:avLst/>
                <a:gdLst>
                  <a:gd name="T0" fmla="*/ 2147483647 w 2085"/>
                  <a:gd name="T1" fmla="*/ 55961711 h 1180"/>
                  <a:gd name="T2" fmla="*/ 2147483647 w 2085"/>
                  <a:gd name="T3" fmla="*/ 2147483647 h 1180"/>
                  <a:gd name="T4" fmla="*/ 55961715 w 2085"/>
                  <a:gd name="T5" fmla="*/ 2147483647 h 1180"/>
                  <a:gd name="T6" fmla="*/ 55961715 w 2085"/>
                  <a:gd name="T7" fmla="*/ 55961711 h 1180"/>
                  <a:gd name="T8" fmla="*/ 2147483647 w 2085"/>
                  <a:gd name="T9" fmla="*/ 55961711 h 1180"/>
                  <a:gd name="T10" fmla="*/ 2147483647 w 2085"/>
                  <a:gd name="T11" fmla="*/ 0 h 1180"/>
                  <a:gd name="T12" fmla="*/ 2147483647 w 2085"/>
                  <a:gd name="T13" fmla="*/ 0 h 1180"/>
                  <a:gd name="T14" fmla="*/ 55961715 w 2085"/>
                  <a:gd name="T15" fmla="*/ 0 h 1180"/>
                  <a:gd name="T16" fmla="*/ 0 w 2085"/>
                  <a:gd name="T17" fmla="*/ 0 h 1180"/>
                  <a:gd name="T18" fmla="*/ 0 w 2085"/>
                  <a:gd name="T19" fmla="*/ 55961711 h 1180"/>
                  <a:gd name="T20" fmla="*/ 0 w 2085"/>
                  <a:gd name="T21" fmla="*/ 2147483647 h 1180"/>
                  <a:gd name="T22" fmla="*/ 0 w 2085"/>
                  <a:gd name="T23" fmla="*/ 2147483647 h 1180"/>
                  <a:gd name="T24" fmla="*/ 55961715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55961711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5"/>
                  <a:gd name="T58" fmla="*/ 0 h 1180"/>
                  <a:gd name="T59" fmla="*/ 2085 w 2085"/>
                  <a:gd name="T60" fmla="*/ 1180 h 1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w="9525">
                <a:noFill/>
                <a:round/>
                <a:headEnd/>
                <a:tailEnd/>
              </a:ln>
            </p:spPr>
            <p:txBody>
              <a:bodyPr/>
              <a:lstStyle/>
              <a:p>
                <a:endParaRPr lang="zh-CN" altLang="en-US"/>
              </a:p>
            </p:txBody>
          </p:sp>
          <p:sp>
            <p:nvSpPr>
              <p:cNvPr id="16409" name="Freeform 7@|5FFC:16777215|FBC:16777215|LFC:0|LBC:16777215"/>
              <p:cNvSpPr>
                <a:spLocks noEditPoints="1"/>
              </p:cNvSpPr>
              <p:nvPr/>
            </p:nvSpPr>
            <p:spPr bwMode="auto">
              <a:xfrm>
                <a:off x="3714259" y="1850365"/>
                <a:ext cx="4932372" cy="2791462"/>
              </a:xfrm>
              <a:custGeom>
                <a:avLst/>
                <a:gdLst>
                  <a:gd name="T0" fmla="*/ 2147483647 w 2085"/>
                  <a:gd name="T1" fmla="*/ 55961711 h 1180"/>
                  <a:gd name="T2" fmla="*/ 2147483647 w 2085"/>
                  <a:gd name="T3" fmla="*/ 2147483647 h 1180"/>
                  <a:gd name="T4" fmla="*/ 55961715 w 2085"/>
                  <a:gd name="T5" fmla="*/ 2147483647 h 1180"/>
                  <a:gd name="T6" fmla="*/ 55961715 w 2085"/>
                  <a:gd name="T7" fmla="*/ 55961711 h 1180"/>
                  <a:gd name="T8" fmla="*/ 2147483647 w 2085"/>
                  <a:gd name="T9" fmla="*/ 55961711 h 1180"/>
                  <a:gd name="T10" fmla="*/ 2147483647 w 2085"/>
                  <a:gd name="T11" fmla="*/ 0 h 1180"/>
                  <a:gd name="T12" fmla="*/ 2147483647 w 2085"/>
                  <a:gd name="T13" fmla="*/ 0 h 1180"/>
                  <a:gd name="T14" fmla="*/ 55961715 w 2085"/>
                  <a:gd name="T15" fmla="*/ 0 h 1180"/>
                  <a:gd name="T16" fmla="*/ 0 w 2085"/>
                  <a:gd name="T17" fmla="*/ 0 h 1180"/>
                  <a:gd name="T18" fmla="*/ 0 w 2085"/>
                  <a:gd name="T19" fmla="*/ 55961711 h 1180"/>
                  <a:gd name="T20" fmla="*/ 0 w 2085"/>
                  <a:gd name="T21" fmla="*/ 2147483647 h 1180"/>
                  <a:gd name="T22" fmla="*/ 0 w 2085"/>
                  <a:gd name="T23" fmla="*/ 2147483647 h 1180"/>
                  <a:gd name="T24" fmla="*/ 55961715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55961711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5"/>
                  <a:gd name="T58" fmla="*/ 0 h 1180"/>
                  <a:gd name="T59" fmla="*/ 2085 w 2085"/>
                  <a:gd name="T60" fmla="*/ 1180 h 1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w="9525">
                <a:noFill/>
                <a:round/>
                <a:headEnd/>
                <a:tailEnd/>
              </a:ln>
            </p:spPr>
            <p:txBody>
              <a:bodyPr/>
              <a:lstStyle/>
              <a:p>
                <a:endParaRPr lang="zh-CN" altLang="en-US"/>
              </a:p>
            </p:txBody>
          </p:sp>
          <p:sp>
            <p:nvSpPr>
              <p:cNvPr id="16410" name="Freeform 9@|5FFC:1579032|FBC:16777215|LFC:0|LBC:16777215"/>
              <p:cNvSpPr>
                <a:spLocks/>
              </p:cNvSpPr>
              <p:nvPr/>
            </p:nvSpPr>
            <p:spPr bwMode="auto">
              <a:xfrm>
                <a:off x="5270854" y="5864865"/>
                <a:ext cx="1800257" cy="73336"/>
              </a:xfrm>
              <a:custGeom>
                <a:avLst/>
                <a:gdLst>
                  <a:gd name="T0" fmla="*/ 2147483647 w 854"/>
                  <a:gd name="T1" fmla="*/ 105369152 h 35"/>
                  <a:gd name="T2" fmla="*/ 2124130321 w 854"/>
                  <a:gd name="T3" fmla="*/ 21952606 h 35"/>
                  <a:gd name="T4" fmla="*/ 2124130321 w 854"/>
                  <a:gd name="T5" fmla="*/ 0 h 35"/>
                  <a:gd name="T6" fmla="*/ 1897498267 w 854"/>
                  <a:gd name="T7" fmla="*/ 13171144 h 35"/>
                  <a:gd name="T8" fmla="*/ 1666420380 w 854"/>
                  <a:gd name="T9" fmla="*/ 0 h 35"/>
                  <a:gd name="T10" fmla="*/ 1666420380 w 854"/>
                  <a:gd name="T11" fmla="*/ 21952606 h 35"/>
                  <a:gd name="T12" fmla="*/ 4443726 w 854"/>
                  <a:gd name="T13" fmla="*/ 105369152 h 35"/>
                  <a:gd name="T14" fmla="*/ 106651528 w 854"/>
                  <a:gd name="T15" fmla="*/ 153661967 h 35"/>
                  <a:gd name="T16" fmla="*/ 1666420380 w 854"/>
                  <a:gd name="T17" fmla="*/ 153661967 h 35"/>
                  <a:gd name="T18" fmla="*/ 2124130321 w 854"/>
                  <a:gd name="T19" fmla="*/ 153661967 h 35"/>
                  <a:gd name="T20" fmla="*/ 2147483647 w 854"/>
                  <a:gd name="T21" fmla="*/ 153661967 h 35"/>
                  <a:gd name="T22" fmla="*/ 2147483647 w 854"/>
                  <a:gd name="T23" fmla="*/ 105369152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4"/>
                  <a:gd name="T37" fmla="*/ 0 h 35"/>
                  <a:gd name="T38" fmla="*/ 854 w 854"/>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w="9525">
                <a:noFill/>
                <a:round/>
                <a:headEnd/>
                <a:tailEnd/>
              </a:ln>
            </p:spPr>
            <p:txBody>
              <a:bodyPr/>
              <a:lstStyle/>
              <a:p>
                <a:endParaRPr lang="zh-CN" altLang="en-US"/>
              </a:p>
            </p:txBody>
          </p:sp>
          <p:sp>
            <p:nvSpPr>
              <p:cNvPr id="16411" name="Freeform 10@|5FFC:14013394|FBC:16777215|LFC:0|LBC:16777215"/>
              <p:cNvSpPr>
                <a:spLocks/>
              </p:cNvSpPr>
              <p:nvPr/>
            </p:nvSpPr>
            <p:spPr bwMode="auto">
              <a:xfrm>
                <a:off x="5261391" y="5299477"/>
                <a:ext cx="1816816" cy="622166"/>
              </a:xfrm>
              <a:custGeom>
                <a:avLst/>
                <a:gdLst>
                  <a:gd name="T0" fmla="*/ 2147483647 w 861"/>
                  <a:gd name="T1" fmla="*/ 1218762055 h 295"/>
                  <a:gd name="T2" fmla="*/ 2147483647 w 861"/>
                  <a:gd name="T3" fmla="*/ 996359683 h 295"/>
                  <a:gd name="T4" fmla="*/ 2147483647 w 861"/>
                  <a:gd name="T5" fmla="*/ 0 h 295"/>
                  <a:gd name="T6" fmla="*/ 1919078880 w 861"/>
                  <a:gd name="T7" fmla="*/ 17791839 h 295"/>
                  <a:gd name="T8" fmla="*/ 654534946 w 861"/>
                  <a:gd name="T9" fmla="*/ 0 h 295"/>
                  <a:gd name="T10" fmla="*/ 552124238 w 861"/>
                  <a:gd name="T11" fmla="*/ 996359683 h 295"/>
                  <a:gd name="T12" fmla="*/ 320588935 w 861"/>
                  <a:gd name="T13" fmla="*/ 1218762055 h 295"/>
                  <a:gd name="T14" fmla="*/ 0 w 861"/>
                  <a:gd name="T15" fmla="*/ 1294379446 h 295"/>
                  <a:gd name="T16" fmla="*/ 0 w 861"/>
                  <a:gd name="T17" fmla="*/ 1312171278 h 295"/>
                  <a:gd name="T18" fmla="*/ 1687543577 w 861"/>
                  <a:gd name="T19" fmla="*/ 1312171278 h 295"/>
                  <a:gd name="T20" fmla="*/ 2146161824 w 861"/>
                  <a:gd name="T21" fmla="*/ 1312171278 h 295"/>
                  <a:gd name="T22" fmla="*/ 2147483647 w 861"/>
                  <a:gd name="T23" fmla="*/ 1312171278 h 295"/>
                  <a:gd name="T24" fmla="*/ 2147483647 w 861"/>
                  <a:gd name="T25" fmla="*/ 1294379446 h 295"/>
                  <a:gd name="T26" fmla="*/ 2147483647 w 861"/>
                  <a:gd name="T27" fmla="*/ 1218762055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1"/>
                  <a:gd name="T43" fmla="*/ 0 h 295"/>
                  <a:gd name="T44" fmla="*/ 861 w 861"/>
                  <a:gd name="T45" fmla="*/ 295 h 2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w="9525">
                <a:noFill/>
                <a:round/>
                <a:headEnd/>
                <a:tailEnd/>
              </a:ln>
            </p:spPr>
            <p:txBody>
              <a:bodyPr/>
              <a:lstStyle/>
              <a:p>
                <a:endParaRPr lang="zh-CN" altLang="en-US"/>
              </a:p>
            </p:txBody>
          </p:sp>
          <p:sp>
            <p:nvSpPr>
              <p:cNvPr id="16412" name="Oval 11@|1FFC:2894892|FBC:16777215|LFC:0|LBC:16777215"/>
              <p:cNvSpPr>
                <a:spLocks noChangeArrowheads="1"/>
              </p:cNvSpPr>
              <p:nvPr/>
            </p:nvSpPr>
            <p:spPr bwMode="auto">
              <a:xfrm>
                <a:off x="6143778" y="1720254"/>
                <a:ext cx="73336" cy="73336"/>
              </a:xfrm>
              <a:prstGeom prst="ellipse">
                <a:avLst/>
              </a:prstGeom>
              <a:solidFill>
                <a:srgbClr val="2C2C2C"/>
              </a:solidFill>
              <a:ln w="9525">
                <a:noFill/>
                <a:round/>
                <a:headEnd/>
                <a:tailEnd/>
              </a:ln>
            </p:spPr>
            <p:txBody>
              <a:bodyPr/>
              <a:lstStyle/>
              <a:p>
                <a:pPr eaLnBrk="1" hangingPunct="1"/>
                <a:endParaRPr lang="id-ID" altLang="zh-CN"/>
              </a:p>
            </p:txBody>
          </p:sp>
          <p:sp>
            <p:nvSpPr>
              <p:cNvPr id="16413" name="Oval 12@|1FFC:657930|FBC:16777215|LFC:0|LBC:16777215"/>
              <p:cNvSpPr>
                <a:spLocks noChangeArrowheads="1"/>
              </p:cNvSpPr>
              <p:nvPr/>
            </p:nvSpPr>
            <p:spPr bwMode="auto">
              <a:xfrm>
                <a:off x="6143778" y="1715522"/>
                <a:ext cx="73336" cy="73336"/>
              </a:xfrm>
              <a:prstGeom prst="ellipse">
                <a:avLst/>
              </a:prstGeom>
              <a:solidFill>
                <a:srgbClr val="0A0A0A"/>
              </a:solidFill>
              <a:ln w="9525">
                <a:noFill/>
                <a:round/>
                <a:headEnd/>
                <a:tailEnd/>
              </a:ln>
            </p:spPr>
            <p:txBody>
              <a:bodyPr/>
              <a:lstStyle/>
              <a:p>
                <a:pPr eaLnBrk="1" hangingPunct="1"/>
                <a:endParaRPr lang="id-ID" altLang="zh-CN"/>
              </a:p>
            </p:txBody>
          </p:sp>
          <p:sp>
            <p:nvSpPr>
              <p:cNvPr id="16414" name="Oval 13@|1FFC:0|FBC:16777215|LFC:0|LBC:16777215"/>
              <p:cNvSpPr>
                <a:spLocks noChangeArrowheads="1"/>
              </p:cNvSpPr>
              <p:nvPr/>
            </p:nvSpPr>
            <p:spPr bwMode="auto">
              <a:xfrm>
                <a:off x="6155605" y="1727351"/>
                <a:ext cx="49679" cy="47313"/>
              </a:xfrm>
              <a:prstGeom prst="ellipse">
                <a:avLst/>
              </a:prstGeom>
              <a:solidFill>
                <a:srgbClr val="000000"/>
              </a:solidFill>
              <a:ln w="9525">
                <a:noFill/>
                <a:round/>
                <a:headEnd/>
                <a:tailEnd/>
              </a:ln>
            </p:spPr>
            <p:txBody>
              <a:bodyPr/>
              <a:lstStyle/>
              <a:p>
                <a:pPr eaLnBrk="1" hangingPunct="1"/>
                <a:endParaRPr lang="id-ID" altLang="zh-CN"/>
              </a:p>
            </p:txBody>
          </p:sp>
          <p:sp>
            <p:nvSpPr>
              <p:cNvPr id="16415" name="Oval 14@|1FFC:11835692|FBC:16777215|LFC:0|LBC:16777215"/>
              <p:cNvSpPr>
                <a:spLocks noChangeArrowheads="1"/>
              </p:cNvSpPr>
              <p:nvPr/>
            </p:nvSpPr>
            <p:spPr bwMode="auto">
              <a:xfrm>
                <a:off x="6169799" y="1736814"/>
                <a:ext cx="23656" cy="28388"/>
              </a:xfrm>
              <a:prstGeom prst="ellipse">
                <a:avLst/>
              </a:prstGeom>
              <a:solidFill>
                <a:srgbClr val="2C99B4"/>
              </a:solidFill>
              <a:ln w="9525">
                <a:noFill/>
                <a:round/>
                <a:headEnd/>
                <a:tailEnd/>
              </a:ln>
            </p:spPr>
            <p:txBody>
              <a:bodyPr/>
              <a:lstStyle/>
              <a:p>
                <a:pPr eaLnBrk="1" hangingPunct="1"/>
                <a:endParaRPr lang="id-ID" altLang="zh-CN"/>
              </a:p>
            </p:txBody>
          </p:sp>
          <p:sp>
            <p:nvSpPr>
              <p:cNvPr id="16416" name="Oval 15@|1FFC:16777215|FBC:16777215|LFC:0|LBC:16777215"/>
              <p:cNvSpPr>
                <a:spLocks noChangeArrowheads="1"/>
              </p:cNvSpPr>
              <p:nvPr/>
            </p:nvSpPr>
            <p:spPr bwMode="auto">
              <a:xfrm>
                <a:off x="6176897" y="1748641"/>
                <a:ext cx="7098" cy="7098"/>
              </a:xfrm>
              <a:prstGeom prst="ellipse">
                <a:avLst/>
              </a:prstGeom>
              <a:solidFill>
                <a:srgbClr val="FFFFFF"/>
              </a:solidFill>
              <a:ln w="9525">
                <a:noFill/>
                <a:round/>
                <a:headEnd/>
                <a:tailEnd/>
              </a:ln>
            </p:spPr>
            <p:txBody>
              <a:bodyPr/>
              <a:lstStyle/>
              <a:p>
                <a:pPr eaLnBrk="1" hangingPunct="1"/>
                <a:endParaRPr lang="id-ID" altLang="zh-CN"/>
              </a:p>
            </p:txBody>
          </p:sp>
          <p:sp>
            <p:nvSpPr>
              <p:cNvPr id="16417" name="Freeform 16@|5FFC:11184552|FBC:16777215|LFC:0|LBC:16777215"/>
              <p:cNvSpPr>
                <a:spLocks/>
              </p:cNvSpPr>
              <p:nvPr/>
            </p:nvSpPr>
            <p:spPr bwMode="auto">
              <a:xfrm>
                <a:off x="5261391" y="5299477"/>
                <a:ext cx="1469067" cy="622166"/>
              </a:xfrm>
              <a:custGeom>
                <a:avLst/>
                <a:gdLst>
                  <a:gd name="T0" fmla="*/ 2147483647 w 696"/>
                  <a:gd name="T1" fmla="*/ 44479594 h 295"/>
                  <a:gd name="T2" fmla="*/ 2147483647 w 696"/>
                  <a:gd name="T3" fmla="*/ 8895920 h 295"/>
                  <a:gd name="T4" fmla="*/ 1920180181 w 696"/>
                  <a:gd name="T5" fmla="*/ 17791839 h 295"/>
                  <a:gd name="T6" fmla="*/ 654910525 w 696"/>
                  <a:gd name="T7" fmla="*/ 0 h 295"/>
                  <a:gd name="T8" fmla="*/ 552440895 w 696"/>
                  <a:gd name="T9" fmla="*/ 996359683 h 295"/>
                  <a:gd name="T10" fmla="*/ 320771643 w 696"/>
                  <a:gd name="T11" fmla="*/ 1218762055 h 295"/>
                  <a:gd name="T12" fmla="*/ 0 w 696"/>
                  <a:gd name="T13" fmla="*/ 1294379446 h 295"/>
                  <a:gd name="T14" fmla="*/ 0 w 696"/>
                  <a:gd name="T15" fmla="*/ 1312171278 h 295"/>
                  <a:gd name="T16" fmla="*/ 1688510929 w 696"/>
                  <a:gd name="T17" fmla="*/ 1312171278 h 295"/>
                  <a:gd name="T18" fmla="*/ 1924635927 w 696"/>
                  <a:gd name="T19" fmla="*/ 1312171278 h 295"/>
                  <a:gd name="T20" fmla="*/ 2147483647 w 696"/>
                  <a:gd name="T21" fmla="*/ 44479594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295"/>
                  <a:gd name="T35" fmla="*/ 696 w 696"/>
                  <a:gd name="T36" fmla="*/ 295 h 2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w="9525">
                <a:noFill/>
                <a:round/>
                <a:headEnd/>
                <a:tailEnd/>
              </a:ln>
            </p:spPr>
            <p:txBody>
              <a:bodyPr/>
              <a:lstStyle/>
              <a:p>
                <a:endParaRPr lang="zh-CN" altLang="en-US"/>
              </a:p>
            </p:txBody>
          </p:sp>
          <p:sp>
            <p:nvSpPr>
              <p:cNvPr id="16418" name="Freeform 17@|5FFC:14013394|FBC:16777215|LFC:0|LBC:16777215"/>
              <p:cNvSpPr>
                <a:spLocks/>
              </p:cNvSpPr>
              <p:nvPr/>
            </p:nvSpPr>
            <p:spPr bwMode="auto">
              <a:xfrm>
                <a:off x="3506082" y="4864198"/>
                <a:ext cx="5348726" cy="508615"/>
              </a:xfrm>
              <a:custGeom>
                <a:avLst/>
                <a:gdLst>
                  <a:gd name="T0" fmla="*/ 0 w 2537"/>
                  <a:gd name="T1" fmla="*/ 0 h 241"/>
                  <a:gd name="T2" fmla="*/ 0 w 2537"/>
                  <a:gd name="T3" fmla="*/ 757169524 h 241"/>
                  <a:gd name="T4" fmla="*/ 315585386 w 2537"/>
                  <a:gd name="T5" fmla="*/ 1073399238 h 241"/>
                  <a:gd name="T6" fmla="*/ 2147483647 w 2537"/>
                  <a:gd name="T7" fmla="*/ 1073399238 h 241"/>
                  <a:gd name="T8" fmla="*/ 2147483647 w 2537"/>
                  <a:gd name="T9" fmla="*/ 757169524 h 241"/>
                  <a:gd name="T10" fmla="*/ 2147483647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 name="T21" fmla="*/ 0 w 2537"/>
                  <a:gd name="T22" fmla="*/ 0 h 241"/>
                  <a:gd name="T23" fmla="*/ 2537 w 2537"/>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w="9525">
                <a:noFill/>
                <a:round/>
                <a:headEnd/>
                <a:tailEnd/>
              </a:ln>
            </p:spPr>
            <p:txBody>
              <a:bodyPr/>
              <a:lstStyle/>
              <a:p>
                <a:endParaRPr lang="zh-CN" altLang="en-US"/>
              </a:p>
            </p:txBody>
          </p:sp>
        </p:grpSp>
        <p:sp>
          <p:nvSpPr>
            <p:cNvPr id="6" name="Rectangle 8@|1FFC:5460819|FBC:3684408|LFC:16777215|LBC:16777215"/>
            <p:cNvSpPr>
              <a:spLocks noChangeArrowheads="1"/>
            </p:cNvSpPr>
            <p:nvPr/>
          </p:nvSpPr>
          <p:spPr bwMode="auto">
            <a:xfrm>
              <a:off x="1312176" y="1874798"/>
              <a:ext cx="4885138" cy="2742797"/>
            </a:xfrm>
            <a:prstGeom prst="rect">
              <a:avLst/>
            </a:prstGeom>
            <a:pattFill prst="lgCheck">
              <a:fgClr>
                <a:srgbClr val="535353"/>
              </a:fgClr>
              <a:bgClr>
                <a:srgbClr val="383838"/>
              </a:bgClr>
            </a:patt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dirty="0">
                  <a:solidFill>
                    <a:prstClr val="white"/>
                  </a:solidFill>
                </a:rPr>
                <a:t>请插入图片</a:t>
              </a:r>
              <a:endParaRPr lang="en-US" altLang="zh-CN" sz="1400" dirty="0">
                <a:solidFill>
                  <a:prstClr val="white"/>
                </a:solidFill>
              </a:endParaRPr>
            </a:p>
            <a:p>
              <a:pPr algn="ctr" eaLnBrk="1" fontAlgn="auto" hangingPunct="1">
                <a:spcBef>
                  <a:spcPts val="0"/>
                </a:spcBef>
                <a:spcAft>
                  <a:spcPts val="0"/>
                </a:spcAft>
                <a:defRPr/>
              </a:pPr>
              <a:r>
                <a:rPr lang="zh-CN" altLang="en-US" sz="1400" dirty="0">
                  <a:solidFill>
                    <a:prstClr val="white"/>
                  </a:solidFill>
                </a:rPr>
                <a:t>（见教程）</a:t>
              </a:r>
            </a:p>
          </p:txBody>
        </p:sp>
      </p:grpSp>
      <p:sp>
        <p:nvSpPr>
          <p:cNvPr id="36" name="圆角矩形 35"/>
          <p:cNvSpPr/>
          <p:nvPr/>
        </p:nvSpPr>
        <p:spPr bwMode="auto">
          <a:xfrm>
            <a:off x="339725" y="325438"/>
            <a:ext cx="1793876" cy="381000"/>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rgbClr val="3F7B33"/>
              </a:solidFill>
            </a:endParaRPr>
          </a:p>
        </p:txBody>
      </p:sp>
      <p:pic>
        <p:nvPicPr>
          <p:cNvPr id="16393" name="图片 36"/>
          <p:cNvPicPr>
            <a:picLocks noChangeAspect="1"/>
          </p:cNvPicPr>
          <p:nvPr/>
        </p:nvPicPr>
        <p:blipFill>
          <a:blip r:embed="rId2" cstate="email"/>
          <a:srcRect/>
          <a:stretch>
            <a:fillRect/>
          </a:stretch>
        </p:blipFill>
        <p:spPr bwMode="auto">
          <a:xfrm rot="2055465">
            <a:off x="284163" y="55563"/>
            <a:ext cx="498555" cy="857250"/>
          </a:xfrm>
          <a:prstGeom prst="rect">
            <a:avLst/>
          </a:prstGeom>
          <a:noFill/>
          <a:ln w="9525">
            <a:noFill/>
            <a:miter lim="800000"/>
            <a:headEnd/>
            <a:tailEnd/>
          </a:ln>
        </p:spPr>
      </p:pic>
      <p:sp>
        <p:nvSpPr>
          <p:cNvPr id="16394" name="文本框 37"/>
          <p:cNvSpPr txBox="1">
            <a:spLocks noChangeArrowheads="1"/>
          </p:cNvSpPr>
          <p:nvPr/>
        </p:nvSpPr>
        <p:spPr bwMode="auto">
          <a:xfrm>
            <a:off x="817541" y="325292"/>
            <a:ext cx="1156470" cy="369332"/>
          </a:xfrm>
          <a:prstGeom prst="rect">
            <a:avLst/>
          </a:prstGeom>
          <a:noFill/>
          <a:ln w="9525">
            <a:noFill/>
            <a:miter lim="800000"/>
            <a:headEnd/>
            <a:tailEnd/>
          </a:ln>
        </p:spPr>
        <p:txBody>
          <a:bodyPr wrap="none">
            <a:spAutoFit/>
          </a:bodyPr>
          <a:lstStyle/>
          <a:p>
            <a:pPr eaLnBrk="1" hangingPunct="1"/>
            <a:r>
              <a:rPr lang="en-US" altLang="zh-CN" b="1">
                <a:solidFill>
                  <a:srgbClr val="3C7832"/>
                </a:solidFill>
                <a:latin typeface="微软雅黑" pitchFamily="34" charset="-122"/>
              </a:rPr>
              <a:t>TUJUAN</a:t>
            </a:r>
            <a:endParaRPr lang="zh-CN" altLang="en-US" b="1">
              <a:solidFill>
                <a:srgbClr val="3C7832"/>
              </a:solidFill>
              <a:latin typeface="微软雅黑" pitchFamily="34" charset="-122"/>
            </a:endParaRPr>
          </a:p>
        </p:txBody>
      </p:sp>
      <p:sp>
        <p:nvSpPr>
          <p:cNvPr id="16395" name="文本框 38"/>
          <p:cNvSpPr txBox="1">
            <a:spLocks noChangeArrowheads="1"/>
          </p:cNvSpPr>
          <p:nvPr/>
        </p:nvSpPr>
        <p:spPr bwMode="auto">
          <a:xfrm>
            <a:off x="376642" y="330302"/>
            <a:ext cx="349776" cy="369332"/>
          </a:xfrm>
          <a:prstGeom prst="rect">
            <a:avLst/>
          </a:prstGeom>
          <a:noFill/>
          <a:ln w="9525">
            <a:noFill/>
            <a:miter lim="800000"/>
            <a:headEnd/>
            <a:tailEnd/>
          </a:ln>
        </p:spPr>
        <p:txBody>
          <a:bodyPr wrap="none">
            <a:spAutoFit/>
          </a:bodyPr>
          <a:lstStyle/>
          <a:p>
            <a:pPr eaLnBrk="1" hangingPunct="1"/>
            <a:r>
              <a:rPr lang="en-US" altLang="zh-CN" b="1">
                <a:solidFill>
                  <a:schemeClr val="bg1"/>
                </a:solidFill>
                <a:latin typeface="微软雅黑" pitchFamily="34" charset="-122"/>
              </a:rPr>
              <a:t>V</a:t>
            </a:r>
            <a:endParaRPr lang="zh-CN" altLang="en-US" b="1">
              <a:solidFill>
                <a:schemeClr val="bg1"/>
              </a:solidFill>
              <a:latin typeface="微软雅黑" pitchFamily="34" charset="-122"/>
            </a:endParaRPr>
          </a:p>
        </p:txBody>
      </p:sp>
      <p:pic>
        <p:nvPicPr>
          <p:cNvPr id="4" name="Picture 3"/>
          <p:cNvPicPr>
            <a:picLocks noChangeAspect="1"/>
          </p:cNvPicPr>
          <p:nvPr/>
        </p:nvPicPr>
        <p:blipFill>
          <a:blip r:embed="rId3"/>
          <a:stretch>
            <a:fillRect/>
          </a:stretch>
        </p:blipFill>
        <p:spPr>
          <a:xfrm>
            <a:off x="726418" y="2408238"/>
            <a:ext cx="3454987" cy="2458526"/>
          </a:xfrm>
          <a:prstGeom prst="rect">
            <a:avLst/>
          </a:prstGeom>
        </p:spPr>
      </p:pic>
      <p:sp>
        <p:nvSpPr>
          <p:cNvPr id="9" name="Rectangle 8"/>
          <p:cNvSpPr/>
          <p:nvPr/>
        </p:nvSpPr>
        <p:spPr>
          <a:xfrm>
            <a:off x="376642" y="1030047"/>
            <a:ext cx="10125530" cy="369332"/>
          </a:xfrm>
          <a:prstGeom prst="rect">
            <a:avLst/>
          </a:prstGeom>
        </p:spPr>
        <p:txBody>
          <a:bodyPr wrap="square">
            <a:spAutoFit/>
          </a:bodyPr>
          <a:lstStyle/>
          <a:p>
            <a:r>
              <a:rPr lang="en-US">
                <a:effectLst/>
                <a:latin typeface="Arial" charset="0"/>
                <a:ea typeface="Calibri" charset="0"/>
                <a:cs typeface="Times New Roman" charset="0"/>
              </a:rPr>
              <a:t>Aplikasi Pengelolaan Data CSR Dan PKBL Kota Semarang adalah :</a:t>
            </a:r>
            <a:r>
              <a:rPr lang="en-US">
                <a:effectLst/>
              </a:rPr>
              <a:t> </a:t>
            </a:r>
            <a:endParaRPr lang="en-US"/>
          </a:p>
        </p:txBody>
      </p:sp>
      <p:sp>
        <p:nvSpPr>
          <p:cNvPr id="10" name="Rectangle 9"/>
          <p:cNvSpPr/>
          <p:nvPr/>
        </p:nvSpPr>
        <p:spPr>
          <a:xfrm>
            <a:off x="4534333" y="1546999"/>
            <a:ext cx="7423425" cy="5078313"/>
          </a:xfrm>
          <a:prstGeom prst="rect">
            <a:avLst/>
          </a:prstGeom>
        </p:spPr>
        <p:txBody>
          <a:bodyPr wrap="square">
            <a:spAutoFit/>
          </a:bodyPr>
          <a:lstStyle/>
          <a:p>
            <a:pPr marL="342900" lvl="0" indent="-342900" algn="just">
              <a:lnSpc>
                <a:spcPct val="150000"/>
              </a:lnSpc>
              <a:spcBef>
                <a:spcPts val="600"/>
              </a:spcBef>
              <a:spcAft>
                <a:spcPts val="0"/>
              </a:spcAft>
              <a:buFont typeface="+mj-lt"/>
              <a:buAutoNum type="arabicPeriod"/>
              <a:tabLst>
                <a:tab pos="540385" algn="l"/>
              </a:tabLst>
            </a:pPr>
            <a:r>
              <a:rPr lang="id-ID">
                <a:effectLst/>
                <a:latin typeface="Arial" charset="0"/>
                <a:ea typeface="Calibri" charset="0"/>
                <a:cs typeface="Times New Roman" charset="0"/>
              </a:rPr>
              <a:t>Bahan dasar untuk penyusunan program dan perencanaan CSR Dan PKBL di Kota Semarang.</a:t>
            </a:r>
            <a:endParaRPr lang="en-US">
              <a:effectLst/>
              <a:latin typeface="Arial" charset="0"/>
              <a:ea typeface="Calibri" charset="0"/>
              <a:cs typeface="Times New Roman" charset="0"/>
            </a:endParaRPr>
          </a:p>
          <a:p>
            <a:pPr marL="342900" lvl="0" indent="-342900" algn="just">
              <a:lnSpc>
                <a:spcPct val="150000"/>
              </a:lnSpc>
              <a:spcAft>
                <a:spcPts val="0"/>
              </a:spcAft>
              <a:buFont typeface="+mj-lt"/>
              <a:buAutoNum type="arabicPeriod"/>
              <a:tabLst>
                <a:tab pos="540385" algn="l"/>
              </a:tabLst>
            </a:pPr>
            <a:r>
              <a:rPr lang="id-ID">
                <a:effectLst/>
                <a:latin typeface="Arial" charset="0"/>
                <a:ea typeface="Calibri" charset="0"/>
                <a:cs typeface="Times New Roman" charset="0"/>
              </a:rPr>
              <a:t>Bahan pengelolaan, pemeliharaan dan evaluasi pelaksanaan program CSR Dan PKBL di Kota Semarang.</a:t>
            </a:r>
            <a:endParaRPr lang="en-US">
              <a:effectLst/>
              <a:latin typeface="Arial" charset="0"/>
              <a:ea typeface="Calibri" charset="0"/>
              <a:cs typeface="Times New Roman" charset="0"/>
            </a:endParaRPr>
          </a:p>
          <a:p>
            <a:pPr marL="342900" lvl="0" indent="-342900" algn="just">
              <a:spcAft>
                <a:spcPts val="0"/>
              </a:spcAft>
              <a:buFont typeface="+mj-lt"/>
              <a:buAutoNum type="arabicPeriod"/>
              <a:tabLst>
                <a:tab pos="540385" algn="l"/>
              </a:tabLst>
            </a:pPr>
            <a:r>
              <a:rPr lang="id-ID">
                <a:effectLst/>
                <a:latin typeface="Arial" charset="0"/>
                <a:ea typeface="Calibri" charset="0"/>
                <a:cs typeface="Times New Roman" charset="0"/>
              </a:rPr>
              <a:t>Acuan atau pedoman bagi instansi teknis dalam menyusun kebijakan pembangunan secara terpadu, terkoordinir, dan menyeluruh terkait kegiatan CSR  Dan PKBL di Kota Semarang. </a:t>
            </a:r>
            <a:endParaRPr lang="en-US">
              <a:effectLst/>
              <a:latin typeface="Arial" charset="0"/>
              <a:ea typeface="Calibri" charset="0"/>
              <a:cs typeface="Times New Roman" charset="0"/>
            </a:endParaRPr>
          </a:p>
          <a:p>
            <a:pPr marL="342900" lvl="0" indent="-342900" algn="just">
              <a:lnSpc>
                <a:spcPct val="150000"/>
              </a:lnSpc>
              <a:spcAft>
                <a:spcPts val="0"/>
              </a:spcAft>
              <a:buFont typeface="+mj-lt"/>
              <a:buAutoNum type="arabicPeriod"/>
              <a:tabLst>
                <a:tab pos="540385" algn="l"/>
              </a:tabLst>
            </a:pPr>
            <a:r>
              <a:rPr lang="id-ID">
                <a:effectLst/>
                <a:latin typeface="Arial" charset="0"/>
                <a:ea typeface="Calibri" charset="0"/>
                <a:cs typeface="Times New Roman" charset="0"/>
              </a:rPr>
              <a:t>Sarana koodinasi program dan kegiatan CSR Dan PKBL lintas sektor baik antar instansi Pemerintah Kota Semarang, badan usaha, masyarakat dan stakeholder terkait  </a:t>
            </a:r>
            <a:endParaRPr lang="en-US">
              <a:effectLst/>
              <a:latin typeface="Arial" charset="0"/>
              <a:ea typeface="Calibri" charset="0"/>
              <a:cs typeface="Times New Roman" charset="0"/>
            </a:endParaRPr>
          </a:p>
          <a:p>
            <a:pPr marL="342900" lvl="0" indent="-342900" algn="just">
              <a:lnSpc>
                <a:spcPct val="150000"/>
              </a:lnSpc>
              <a:spcAft>
                <a:spcPts val="0"/>
              </a:spcAft>
              <a:buFont typeface="+mj-lt"/>
              <a:buAutoNum type="arabicPeriod"/>
              <a:tabLst>
                <a:tab pos="540385" algn="l"/>
              </a:tabLst>
            </a:pPr>
            <a:r>
              <a:rPr lang="id-ID">
                <a:effectLst/>
                <a:latin typeface="Arial" charset="0"/>
                <a:ea typeface="Calibri" charset="0"/>
                <a:cs typeface="Times New Roman" charset="0"/>
              </a:rPr>
              <a:t>Memberikan informasi pelaksanaan kegiatan CSR Dan PKBL yang benar dan aktual kepada stakeholder dan masyarakat selaku pelaksana dan obyek pembangunan di Kota Semarang.</a:t>
            </a:r>
            <a:endParaRPr lang="en-US">
              <a:effectLst/>
              <a:latin typeface="Arial" charset="0"/>
              <a:ea typeface="Calibri" charset="0"/>
              <a:cs typeface="Times New Roman" charset="0"/>
            </a:endParaRPr>
          </a:p>
        </p:txBody>
      </p:sp>
    </p:spTree>
    <p:extLst>
      <p:ext uri="{BB962C8B-B14F-4D97-AF65-F5344CB8AC3E}">
        <p14:creationId xmlns:p14="http://schemas.microsoft.com/office/powerpoint/2010/main" val="208533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8" name="文本框 7"/>
          <p:cNvSpPr txBox="1">
            <a:spLocks noChangeArrowheads="1"/>
          </p:cNvSpPr>
          <p:nvPr/>
        </p:nvSpPr>
        <p:spPr bwMode="auto">
          <a:xfrm>
            <a:off x="222781" y="3200400"/>
            <a:ext cx="1834619" cy="1862137"/>
          </a:xfrm>
          <a:prstGeom prst="rect">
            <a:avLst/>
          </a:prstGeom>
          <a:noFill/>
          <a:ln w="9525">
            <a:noFill/>
            <a:miter lim="800000"/>
            <a:headEnd/>
            <a:tailEnd/>
          </a:ln>
        </p:spPr>
        <p:txBody>
          <a:bodyPr wrap="square">
            <a:spAutoFit/>
          </a:bodyPr>
          <a:lstStyle/>
          <a:p>
            <a:pPr algn="ctr" eaLnBrk="1" hangingPunct="1"/>
            <a:r>
              <a:rPr lang="en-US" altLang="zh-CN" sz="11500" b="1">
                <a:solidFill>
                  <a:srgbClr val="428033"/>
                </a:solidFill>
                <a:latin typeface="微软雅黑" pitchFamily="34" charset="-122"/>
              </a:rPr>
              <a:t>C</a:t>
            </a:r>
            <a:endParaRPr lang="zh-CN" altLang="en-US" sz="4000">
              <a:solidFill>
                <a:srgbClr val="4B8E37"/>
              </a:solidFill>
              <a:latin typeface="微软雅黑" pitchFamily="34" charset="-122"/>
            </a:endParaRPr>
          </a:p>
        </p:txBody>
      </p:sp>
      <p:pic>
        <p:nvPicPr>
          <p:cNvPr id="5" name="图片 4"/>
          <p:cNvPicPr>
            <a:picLocks noChangeAspect="1"/>
          </p:cNvPicPr>
          <p:nvPr/>
        </p:nvPicPr>
        <p:blipFill>
          <a:blip r:embed="rId2" cstate="email"/>
          <a:srcRect/>
          <a:stretch>
            <a:fillRect/>
          </a:stretch>
        </p:blipFill>
        <p:spPr bwMode="auto">
          <a:xfrm>
            <a:off x="0" y="58738"/>
            <a:ext cx="5105400" cy="3370262"/>
          </a:xfrm>
          <a:prstGeom prst="rect">
            <a:avLst/>
          </a:prstGeom>
          <a:noFill/>
          <a:ln w="9525">
            <a:noFill/>
            <a:miter lim="800000"/>
            <a:headEnd/>
            <a:tailEnd/>
          </a:ln>
        </p:spPr>
      </p:pic>
      <p:sp>
        <p:nvSpPr>
          <p:cNvPr id="14367" name="文本框 5"/>
          <p:cNvSpPr txBox="1">
            <a:spLocks noChangeArrowheads="1"/>
          </p:cNvSpPr>
          <p:nvPr/>
        </p:nvSpPr>
        <p:spPr bwMode="auto">
          <a:xfrm>
            <a:off x="1571540" y="3435932"/>
            <a:ext cx="3371659" cy="830997"/>
          </a:xfrm>
          <a:prstGeom prst="rect">
            <a:avLst/>
          </a:prstGeom>
          <a:noFill/>
          <a:ln w="9525">
            <a:noFill/>
            <a:miter lim="800000"/>
            <a:headEnd/>
            <a:tailEnd/>
          </a:ln>
        </p:spPr>
        <p:txBody>
          <a:bodyPr wrap="square">
            <a:spAutoFit/>
          </a:bodyPr>
          <a:lstStyle/>
          <a:p>
            <a:pPr eaLnBrk="1" hangingPunct="1"/>
            <a:r>
              <a:rPr lang="en-US" altLang="zh-CN" sz="4800" u="sng">
                <a:solidFill>
                  <a:srgbClr val="4B8E37"/>
                </a:solidFill>
                <a:latin typeface="微软雅黑" pitchFamily="34" charset="-122"/>
              </a:rPr>
              <a:t>SR &amp; PKBL</a:t>
            </a:r>
            <a:endParaRPr lang="zh-CN" altLang="en-US" sz="4800" u="sng">
              <a:solidFill>
                <a:srgbClr val="4B8E37"/>
              </a:solidFill>
              <a:latin typeface="微软雅黑" pitchFamily="34" charset="-122"/>
            </a:endParaRPr>
          </a:p>
        </p:txBody>
      </p:sp>
      <p:sp>
        <p:nvSpPr>
          <p:cNvPr id="9" name="矩形 14"/>
          <p:cNvSpPr/>
          <p:nvPr/>
        </p:nvSpPr>
        <p:spPr>
          <a:xfrm>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428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10"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34" name="Rectangle 33"/>
          <p:cNvSpPr/>
          <p:nvPr/>
        </p:nvSpPr>
        <p:spPr>
          <a:xfrm>
            <a:off x="5689417" y="589707"/>
            <a:ext cx="5889076" cy="2308324"/>
          </a:xfrm>
          <a:prstGeom prst="rect">
            <a:avLst/>
          </a:prstGeom>
        </p:spPr>
        <p:txBody>
          <a:bodyPr wrap="square">
            <a:spAutoFit/>
          </a:bodyPr>
          <a:lstStyle/>
          <a:p>
            <a:r>
              <a:rPr lang="en-ID">
                <a:effectLst/>
                <a:latin typeface="Tahoma" charset="0"/>
                <a:ea typeface="Calibri" charset="0"/>
              </a:rPr>
              <a:t>Website CSR dan PKBL Kota Semarang merupakan halaman informasi online yang disediakan oleh Sekretariat CSR dan PKBL Kota Semarang sebagai sarana penunjang kegiatan CSR dan PKBL di Kota Semarang juga untuk mempermudah masyarakat/ kelompok masyarakat/lembaga lain untuk mengajukan proposal kegiatan kepada perusahaan pemberi bantuan program CSR dan PKBL di Kota Semarang</a:t>
            </a:r>
            <a:endParaRPr lang="en-US"/>
          </a:p>
        </p:txBody>
      </p:sp>
      <p:sp>
        <p:nvSpPr>
          <p:cNvPr id="35" name="Rectangle 34"/>
          <p:cNvSpPr/>
          <p:nvPr/>
        </p:nvSpPr>
        <p:spPr>
          <a:xfrm>
            <a:off x="5689417" y="3148899"/>
            <a:ext cx="5889076" cy="2462213"/>
          </a:xfrm>
          <a:prstGeom prst="rect">
            <a:avLst/>
          </a:prstGeom>
        </p:spPr>
        <p:txBody>
          <a:bodyPr wrap="square">
            <a:spAutoFit/>
          </a:bodyPr>
          <a:lstStyle/>
          <a:p>
            <a:r>
              <a:rPr lang="en-ID">
                <a:latin typeface="Tahoma" charset="0"/>
                <a:ea typeface="Calibri" charset="0"/>
              </a:rPr>
              <a:t>W</a:t>
            </a:r>
            <a:r>
              <a:rPr lang="en-ID">
                <a:effectLst/>
                <a:latin typeface="Tahoma" charset="0"/>
                <a:ea typeface="Calibri" charset="0"/>
              </a:rPr>
              <a:t>ebsite CSR dan PKBL di Kota Semarang dapat diakses dengan komputer PC maupun Laptop dengan Sistem Operasi Windows maupun Macintosh yag terinstall browser (Google Chrome, Mozilla Firefox, Opera, dll) melalui alamat :</a:t>
            </a:r>
          </a:p>
          <a:p>
            <a:endParaRPr lang="en-ID" sz="3200" b="1" u="sng">
              <a:latin typeface="Tahoma" charset="0"/>
              <a:ea typeface="Calibri" charset="0"/>
            </a:endParaRPr>
          </a:p>
          <a:p>
            <a:pPr algn="ctr"/>
            <a:r>
              <a:rPr lang="en-ID" sz="3200" b="1" u="sng">
                <a:effectLst/>
                <a:latin typeface="Tahoma" charset="0"/>
                <a:ea typeface="Calibri" charset="0"/>
              </a:rPr>
              <a:t>csr.semarangkota.go.id </a:t>
            </a:r>
            <a:endParaRPr lang="en-US" sz="3200" b="1" u="sng"/>
          </a:p>
        </p:txBody>
      </p:sp>
    </p:spTree>
    <p:extLst>
      <p:ext uri="{BB962C8B-B14F-4D97-AF65-F5344CB8AC3E}">
        <p14:creationId xmlns:p14="http://schemas.microsoft.com/office/powerpoint/2010/main" val="107326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a:spLocks noChangeArrowheads="1"/>
          </p:cNvSpPr>
          <p:nvPr/>
        </p:nvSpPr>
        <p:spPr bwMode="auto">
          <a:xfrm>
            <a:off x="249262" y="222419"/>
            <a:ext cx="3686843" cy="923330"/>
          </a:xfrm>
          <a:prstGeom prst="rect">
            <a:avLst/>
          </a:prstGeom>
          <a:noFill/>
          <a:ln w="9525">
            <a:noFill/>
            <a:miter lim="800000"/>
            <a:headEnd/>
            <a:tailEnd/>
          </a:ln>
        </p:spPr>
        <p:txBody>
          <a:bodyPr wrap="none">
            <a:spAutoFit/>
          </a:bodyPr>
          <a:lstStyle/>
          <a:p>
            <a:pPr eaLnBrk="1" hangingPunct="1"/>
            <a:r>
              <a:rPr lang="en-US" altLang="zh-CN" sz="5400" b="1">
                <a:solidFill>
                  <a:srgbClr val="4A9B33"/>
                </a:solidFill>
                <a:latin typeface="微软雅黑" pitchFamily="34" charset="-122"/>
              </a:rPr>
              <a:t>Pengguna</a:t>
            </a:r>
            <a:endParaRPr lang="zh-CN" altLang="en-US" sz="5400" b="1">
              <a:solidFill>
                <a:srgbClr val="4A9B33"/>
              </a:solidFill>
              <a:latin typeface="微软雅黑" pitchFamily="34" charset="-122"/>
            </a:endParaRPr>
          </a:p>
        </p:txBody>
      </p:sp>
      <p:sp>
        <p:nvSpPr>
          <p:cNvPr id="22"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23" name="矩形 14"/>
          <p:cNvSpPr/>
          <p:nvPr/>
        </p:nvSpPr>
        <p:spPr>
          <a:xfrm rot="10800000" flipH="1">
            <a:off x="0" y="-54918"/>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graphicFrame>
        <p:nvGraphicFramePr>
          <p:cNvPr id="24" name="Table 23"/>
          <p:cNvGraphicFramePr>
            <a:graphicFrameLocks noGrp="1"/>
          </p:cNvGraphicFramePr>
          <p:nvPr>
            <p:extLst/>
          </p:nvPr>
        </p:nvGraphicFramePr>
        <p:xfrm>
          <a:off x="4131300" y="760053"/>
          <a:ext cx="7759994" cy="5502468"/>
        </p:xfrm>
        <a:graphic>
          <a:graphicData uri="http://schemas.openxmlformats.org/drawingml/2006/table">
            <a:tbl>
              <a:tblPr firstRow="1" firstCol="1" bandRow="1">
                <a:tableStyleId>{5C22544A-7EE6-4342-B048-85BDC9FD1C3A}</a:tableStyleId>
              </a:tblPr>
              <a:tblGrid>
                <a:gridCol w="581486"/>
                <a:gridCol w="2373813"/>
                <a:gridCol w="4804695"/>
              </a:tblGrid>
              <a:tr h="0">
                <a:tc>
                  <a:txBody>
                    <a:bodyPr/>
                    <a:lstStyle/>
                    <a:p>
                      <a:pPr marL="61200" algn="ctr">
                        <a:lnSpc>
                          <a:spcPct val="107000"/>
                        </a:lnSpc>
                        <a:spcAft>
                          <a:spcPts val="0"/>
                        </a:spcAft>
                      </a:pPr>
                      <a:r>
                        <a:rPr lang="en-US" sz="1800">
                          <a:effectLst/>
                        </a:rPr>
                        <a:t>NO</a:t>
                      </a:r>
                      <a:endParaRPr lang="en-US" sz="1800">
                        <a:effectLst/>
                        <a:latin typeface="Calibri" charset="0"/>
                        <a:ea typeface="Calibri" charset="0"/>
                        <a:cs typeface="Times New Roman" charset="0"/>
                      </a:endParaRPr>
                    </a:p>
                  </a:txBody>
                  <a:tcPr marL="68580" marR="68580" marT="0" marB="0"/>
                </a:tc>
                <a:tc>
                  <a:txBody>
                    <a:bodyPr/>
                    <a:lstStyle/>
                    <a:p>
                      <a:pPr marL="61200" algn="ctr">
                        <a:lnSpc>
                          <a:spcPct val="107000"/>
                        </a:lnSpc>
                        <a:spcAft>
                          <a:spcPts val="0"/>
                        </a:spcAft>
                      </a:pPr>
                      <a:r>
                        <a:rPr lang="en-US" sz="1800">
                          <a:effectLst/>
                        </a:rPr>
                        <a:t>USER</a:t>
                      </a:r>
                      <a:r>
                        <a:rPr lang="en-US" sz="1800" baseline="0">
                          <a:effectLst/>
                        </a:rPr>
                        <a:t> / PENGGUNA</a:t>
                      </a:r>
                      <a:endParaRPr lang="en-US" sz="1800">
                        <a:effectLst/>
                        <a:latin typeface="Calibri" charset="0"/>
                        <a:ea typeface="Calibri" charset="0"/>
                        <a:cs typeface="Times New Roman" charset="0"/>
                      </a:endParaRPr>
                    </a:p>
                  </a:txBody>
                  <a:tcPr marL="68580" marR="68580" marT="0" marB="0"/>
                </a:tc>
                <a:tc>
                  <a:txBody>
                    <a:bodyPr/>
                    <a:lstStyle/>
                    <a:p>
                      <a:pPr marL="61200" algn="ctr">
                        <a:lnSpc>
                          <a:spcPct val="107000"/>
                        </a:lnSpc>
                        <a:spcAft>
                          <a:spcPts val="0"/>
                        </a:spcAft>
                      </a:pPr>
                      <a:r>
                        <a:rPr lang="en-US" sz="1800">
                          <a:effectLst/>
                        </a:rPr>
                        <a:t>KETERANGAN</a:t>
                      </a:r>
                      <a:endParaRPr lang="en-US" sz="1800">
                        <a:effectLst/>
                        <a:latin typeface="Calibri" charset="0"/>
                        <a:ea typeface="Calibri" charset="0"/>
                        <a:cs typeface="Times New Roman" charset="0"/>
                      </a:endParaRPr>
                    </a:p>
                  </a:txBody>
                  <a:tcPr marL="68580" marR="68580" marT="0" marB="0"/>
                </a:tc>
              </a:tr>
              <a:tr h="0">
                <a:tc>
                  <a:txBody>
                    <a:bodyPr/>
                    <a:lstStyle/>
                    <a:p>
                      <a:pPr marL="61200" algn="l">
                        <a:lnSpc>
                          <a:spcPct val="107000"/>
                        </a:lnSpc>
                        <a:spcAft>
                          <a:spcPts val="0"/>
                        </a:spcAft>
                      </a:pPr>
                      <a:r>
                        <a:rPr lang="en-US" sz="1800">
                          <a:effectLst/>
                        </a:rPr>
                        <a:t>1</a:t>
                      </a:r>
                      <a:endParaRPr lang="en-US" sz="1800">
                        <a:effectLst/>
                        <a:latin typeface="Calibri" charset="0"/>
                        <a:ea typeface="Calibri" charset="0"/>
                        <a:cs typeface="Times New Roman" charset="0"/>
                      </a:endParaRPr>
                    </a:p>
                  </a:txBody>
                  <a:tcPr marL="68580" marR="68580" marT="0" marB="0"/>
                </a:tc>
                <a:tc>
                  <a:txBody>
                    <a:bodyPr/>
                    <a:lstStyle/>
                    <a:p>
                      <a:pPr marL="61200" algn="l">
                        <a:lnSpc>
                          <a:spcPct val="107000"/>
                        </a:lnSpc>
                        <a:spcAft>
                          <a:spcPts val="0"/>
                        </a:spcAft>
                      </a:pPr>
                      <a:r>
                        <a:rPr lang="en-US" sz="1800">
                          <a:effectLst/>
                          <a:latin typeface="+mn-lt"/>
                          <a:ea typeface="+mn-ea"/>
                          <a:cs typeface="+mn-cs"/>
                        </a:rPr>
                        <a:t>UNSUR</a:t>
                      </a:r>
                      <a:r>
                        <a:rPr lang="en-US" sz="1800" baseline="0">
                          <a:effectLst/>
                          <a:latin typeface="+mn-lt"/>
                          <a:ea typeface="+mn-ea"/>
                          <a:cs typeface="+mn-cs"/>
                        </a:rPr>
                        <a:t> MASYARAKAT</a:t>
                      </a:r>
                      <a:endParaRPr lang="en-US" sz="1800">
                        <a:effectLst/>
                        <a:latin typeface="Calibri" charset="0"/>
                        <a:ea typeface="Calibri" charset="0"/>
                        <a:cs typeface="Times New Roman" charset="0"/>
                      </a:endParaRPr>
                    </a:p>
                  </a:txBody>
                  <a:tcPr marL="68580" marR="68580" marT="0" marB="0"/>
                </a:tc>
                <a:tc>
                  <a:txBody>
                    <a:bodyPr/>
                    <a:lstStyle/>
                    <a:p>
                      <a:pPr marL="61200" algn="l">
                        <a:lnSpc>
                          <a:spcPct val="107000"/>
                        </a:lnSpc>
                        <a:spcAft>
                          <a:spcPts val="0"/>
                        </a:spcAft>
                      </a:pPr>
                      <a:r>
                        <a:rPr lang="en-US" sz="1800">
                          <a:effectLst/>
                          <a:latin typeface="+mn-lt"/>
                          <a:ea typeface="+mn-ea"/>
                          <a:cs typeface="+mn-cs"/>
                        </a:rPr>
                        <a:t>Unsur</a:t>
                      </a:r>
                      <a:r>
                        <a:rPr lang="en-US" sz="1800" baseline="0">
                          <a:effectLst/>
                          <a:latin typeface="+mn-lt"/>
                          <a:ea typeface="+mn-ea"/>
                          <a:cs typeface="+mn-cs"/>
                        </a:rPr>
                        <a:t> Masyarakat terdiri dari Masyarakat tersebut sebagai individu, kelompok, LSM, ataupun organisasi laiinnya yang mengajukan usulan kegiatan CSR dan PKBL di Wilayah Kota Semarang</a:t>
                      </a:r>
                      <a:endParaRPr lang="en-US" sz="1800">
                        <a:effectLst/>
                        <a:latin typeface="Calibri" charset="0"/>
                        <a:ea typeface="Calibri" charset="0"/>
                        <a:cs typeface="Times New Roman" charset="0"/>
                      </a:endParaRPr>
                    </a:p>
                  </a:txBody>
                  <a:tcPr marL="68580" marR="68580" marT="0" marB="0"/>
                </a:tc>
              </a:tr>
              <a:tr h="0">
                <a:tc>
                  <a:txBody>
                    <a:bodyPr/>
                    <a:lstStyle/>
                    <a:p>
                      <a:pPr marL="61200" algn="l">
                        <a:lnSpc>
                          <a:spcPct val="107000"/>
                        </a:lnSpc>
                        <a:spcAft>
                          <a:spcPts val="0"/>
                        </a:spcAft>
                      </a:pPr>
                      <a:r>
                        <a:rPr lang="en-US" sz="1800">
                          <a:effectLst/>
                        </a:rPr>
                        <a:t>2</a:t>
                      </a:r>
                      <a:endParaRPr lang="en-US" sz="1800">
                        <a:effectLst/>
                        <a:latin typeface="Calibri" charset="0"/>
                        <a:ea typeface="Calibri" charset="0"/>
                        <a:cs typeface="Times New Roman" charset="0"/>
                      </a:endParaRPr>
                    </a:p>
                  </a:txBody>
                  <a:tcPr marL="68580" marR="68580" marT="0" marB="0"/>
                </a:tc>
                <a:tc>
                  <a:txBody>
                    <a:bodyPr/>
                    <a:lstStyle/>
                    <a:p>
                      <a:pPr marL="61200" algn="l">
                        <a:lnSpc>
                          <a:spcPct val="107000"/>
                        </a:lnSpc>
                        <a:spcAft>
                          <a:spcPts val="0"/>
                        </a:spcAft>
                      </a:pPr>
                      <a:r>
                        <a:rPr lang="en-US" sz="1800">
                          <a:effectLst/>
                        </a:rPr>
                        <a:t>PERUSAHAAN</a:t>
                      </a:r>
                      <a:endParaRPr lang="en-US" sz="1800">
                        <a:effectLst/>
                        <a:latin typeface="Calibri" charset="0"/>
                        <a:ea typeface="Calibri" charset="0"/>
                        <a:cs typeface="Times New Roman" charset="0"/>
                      </a:endParaRPr>
                    </a:p>
                  </a:txBody>
                  <a:tcPr marL="68580" marR="68580" marT="0" marB="0"/>
                </a:tc>
                <a:tc>
                  <a:txBody>
                    <a:bodyPr/>
                    <a:lstStyle/>
                    <a:p>
                      <a:pPr marL="61200" algn="l">
                        <a:lnSpc>
                          <a:spcPct val="107000"/>
                        </a:lnSpc>
                        <a:spcAft>
                          <a:spcPts val="0"/>
                        </a:spcAft>
                      </a:pPr>
                      <a:r>
                        <a:rPr lang="en-US" sz="1800">
                          <a:effectLst/>
                        </a:rPr>
                        <a:t>Perusahaan</a:t>
                      </a:r>
                      <a:r>
                        <a:rPr lang="en-US" sz="1800" baseline="0">
                          <a:effectLst/>
                        </a:rPr>
                        <a:t> sebagai penerima usulan kegiatan CSR dan PKBL dari unsur masyarakat serta sebagai pemberi bantuan juga realisasi kegiatan CSR dan PKBL di Kota Semarang</a:t>
                      </a:r>
                      <a:endParaRPr lang="en-US" sz="1800">
                        <a:effectLst/>
                        <a:latin typeface="Calibri" charset="0"/>
                        <a:ea typeface="Calibri" charset="0"/>
                        <a:cs typeface="Times New Roman" charset="0"/>
                      </a:endParaRPr>
                    </a:p>
                  </a:txBody>
                  <a:tcPr marL="68580" marR="68580" marT="0" marB="0"/>
                </a:tc>
              </a:tr>
              <a:tr h="0">
                <a:tc>
                  <a:txBody>
                    <a:bodyPr/>
                    <a:lstStyle/>
                    <a:p>
                      <a:pPr marL="61200" algn="l">
                        <a:lnSpc>
                          <a:spcPct val="107000"/>
                        </a:lnSpc>
                        <a:spcAft>
                          <a:spcPts val="0"/>
                        </a:spcAft>
                      </a:pPr>
                      <a:r>
                        <a:rPr lang="en-US" sz="1800">
                          <a:effectLst/>
                        </a:rPr>
                        <a:t>3</a:t>
                      </a:r>
                      <a:endParaRPr lang="en-US" sz="1800">
                        <a:effectLst/>
                        <a:latin typeface="Calibri" charset="0"/>
                        <a:ea typeface="Calibri" charset="0"/>
                        <a:cs typeface="Times New Roman" charset="0"/>
                      </a:endParaRPr>
                    </a:p>
                  </a:txBody>
                  <a:tcPr marL="68580" marR="68580" marT="0" marB="0"/>
                </a:tc>
                <a:tc>
                  <a:txBody>
                    <a:bodyPr/>
                    <a:lstStyle/>
                    <a:p>
                      <a:pPr marL="61200" algn="l">
                        <a:lnSpc>
                          <a:spcPct val="107000"/>
                        </a:lnSpc>
                        <a:spcAft>
                          <a:spcPts val="0"/>
                        </a:spcAft>
                      </a:pPr>
                      <a:r>
                        <a:rPr lang="en-US" sz="1800">
                          <a:effectLst/>
                          <a:latin typeface="+mn-lt"/>
                          <a:ea typeface="+mn-ea"/>
                          <a:cs typeface="+mn-cs"/>
                        </a:rPr>
                        <a:t>PERANGKAT</a:t>
                      </a:r>
                      <a:r>
                        <a:rPr lang="en-US" sz="1800" baseline="0">
                          <a:effectLst/>
                          <a:latin typeface="+mn-lt"/>
                          <a:ea typeface="+mn-ea"/>
                          <a:cs typeface="+mn-cs"/>
                        </a:rPr>
                        <a:t> DAERAH</a:t>
                      </a:r>
                      <a:endParaRPr lang="en-US" sz="1800">
                        <a:effectLst/>
                        <a:latin typeface="Calibri" charset="0"/>
                        <a:ea typeface="Calibri" charset="0"/>
                        <a:cs typeface="Times New Roman" charset="0"/>
                      </a:endParaRPr>
                    </a:p>
                  </a:txBody>
                  <a:tcPr marL="68580" marR="68580" marT="0" marB="0"/>
                </a:tc>
                <a:tc>
                  <a:txBody>
                    <a:bodyPr/>
                    <a:lstStyle/>
                    <a:p>
                      <a:pPr marL="61200" algn="l">
                        <a:lnSpc>
                          <a:spcPct val="107000"/>
                        </a:lnSpc>
                        <a:spcAft>
                          <a:spcPts val="0"/>
                        </a:spcAft>
                      </a:pPr>
                      <a:r>
                        <a:rPr lang="en-US" sz="1800">
                          <a:effectLst/>
                          <a:latin typeface="+mn-lt"/>
                          <a:ea typeface="+mn-ea"/>
                          <a:cs typeface="+mn-cs"/>
                        </a:rPr>
                        <a:t>Instansi / Dinas </a:t>
                      </a:r>
                      <a:r>
                        <a:rPr lang="en-US" sz="1800" baseline="0">
                          <a:effectLst/>
                          <a:latin typeface="+mn-lt"/>
                          <a:ea typeface="+mn-ea"/>
                          <a:cs typeface="+mn-cs"/>
                        </a:rPr>
                        <a:t>/ Lembaga Pemerintah Kota Semarang sebagai pengampu kegiatan CSR dan PKBL di Kota Semarang sesuai dengan bidangnya</a:t>
                      </a:r>
                      <a:endParaRPr lang="en-US" sz="1800">
                        <a:effectLst/>
                        <a:latin typeface="Calibri" charset="0"/>
                        <a:ea typeface="Calibri" charset="0"/>
                        <a:cs typeface="Times New Roman" charset="0"/>
                      </a:endParaRPr>
                    </a:p>
                  </a:txBody>
                  <a:tcPr marL="68580" marR="68580" marT="0" marB="0"/>
                </a:tc>
              </a:tr>
              <a:tr h="0">
                <a:tc>
                  <a:txBody>
                    <a:bodyPr/>
                    <a:lstStyle/>
                    <a:p>
                      <a:pPr marL="61200" algn="l">
                        <a:lnSpc>
                          <a:spcPct val="107000"/>
                        </a:lnSpc>
                        <a:spcAft>
                          <a:spcPts val="0"/>
                        </a:spcAft>
                      </a:pPr>
                      <a:r>
                        <a:rPr lang="en-US" sz="1800">
                          <a:effectLst/>
                        </a:rPr>
                        <a:t>4</a:t>
                      </a:r>
                      <a:endParaRPr lang="en-US" sz="1800">
                        <a:effectLst/>
                        <a:latin typeface="Calibri" charset="0"/>
                        <a:ea typeface="Calibri" charset="0"/>
                        <a:cs typeface="Times New Roman" charset="0"/>
                      </a:endParaRPr>
                    </a:p>
                  </a:txBody>
                  <a:tcPr marL="68580" marR="68580" marT="0" marB="0"/>
                </a:tc>
                <a:tc>
                  <a:txBody>
                    <a:bodyPr/>
                    <a:lstStyle/>
                    <a:p>
                      <a:pPr marL="61200" algn="l">
                        <a:lnSpc>
                          <a:spcPct val="107000"/>
                        </a:lnSpc>
                        <a:spcAft>
                          <a:spcPts val="0"/>
                        </a:spcAft>
                      </a:pPr>
                      <a:r>
                        <a:rPr lang="en-US" sz="1800">
                          <a:effectLst/>
                        </a:rPr>
                        <a:t>SEKRETARIAT</a:t>
                      </a:r>
                      <a:r>
                        <a:rPr lang="en-US" sz="1800" baseline="0">
                          <a:effectLst/>
                        </a:rPr>
                        <a:t> CSR DAN PKBL KOTA SEMARANG (ADMINISTRATOR)</a:t>
                      </a:r>
                      <a:endParaRPr lang="en-US" sz="1800">
                        <a:effectLst/>
                        <a:latin typeface="Calibri" charset="0"/>
                        <a:ea typeface="Calibri" charset="0"/>
                        <a:cs typeface="Times New Roman" charset="0"/>
                      </a:endParaRPr>
                    </a:p>
                  </a:txBody>
                  <a:tcPr marL="68580" marR="68580" marT="0" marB="0"/>
                </a:tc>
                <a:tc>
                  <a:txBody>
                    <a:bodyPr/>
                    <a:lstStyle/>
                    <a:p>
                      <a:pPr marL="61200" algn="l">
                        <a:lnSpc>
                          <a:spcPct val="107000"/>
                        </a:lnSpc>
                        <a:spcAft>
                          <a:spcPts val="0"/>
                        </a:spcAft>
                      </a:pPr>
                      <a:r>
                        <a:rPr lang="en-US" sz="1800">
                          <a:effectLst/>
                        </a:rPr>
                        <a:t>Pengelola</a:t>
                      </a:r>
                      <a:r>
                        <a:rPr lang="en-US" sz="1800" baseline="0">
                          <a:effectLst/>
                        </a:rPr>
                        <a:t> Sistem Informasi CSR dan PKBL Kota Semarang yaitu Sekretaris CSR dan PKBL Kota Semarang</a:t>
                      </a:r>
                      <a:endParaRPr lang="en-US" sz="1800">
                        <a:effectLst/>
                        <a:latin typeface="Calibri" charset="0"/>
                        <a:ea typeface="Calibri" charset="0"/>
                        <a:cs typeface="Times New Roman" charset="0"/>
                      </a:endParaRPr>
                    </a:p>
                  </a:txBody>
                  <a:tcPr marL="68580" marR="68580" marT="0" marB="0"/>
                </a:tc>
              </a:tr>
            </a:tbl>
          </a:graphicData>
        </a:graphic>
      </p:graphicFrame>
      <p:sp>
        <p:nvSpPr>
          <p:cNvPr id="19" name="TextBox 18"/>
          <p:cNvSpPr txBox="1"/>
          <p:nvPr/>
        </p:nvSpPr>
        <p:spPr>
          <a:xfrm>
            <a:off x="249262" y="1546077"/>
            <a:ext cx="3561420" cy="2031325"/>
          </a:xfrm>
          <a:prstGeom prst="rect">
            <a:avLst/>
          </a:prstGeom>
          <a:solidFill>
            <a:schemeClr val="bg1"/>
          </a:solidFill>
        </p:spPr>
        <p:txBody>
          <a:bodyPr wrap="square" rtlCol="0">
            <a:spAutoFit/>
          </a:bodyPr>
          <a:lstStyle/>
          <a:p>
            <a:pPr algn="ctr"/>
            <a:r>
              <a:rPr lang="en-US"/>
              <a:t>website CSR dan PKBL </a:t>
            </a:r>
          </a:p>
          <a:p>
            <a:pPr algn="ctr"/>
            <a:r>
              <a:rPr lang="en-US"/>
              <a:t>Kota Semarang digunakan untuk masyarakat, perusahaan, perangkat daerah dan sekretariat CSR dan PKBL yang dilaksanakan kegiatan di wilayah administrasi Kota Semarang</a:t>
            </a:r>
          </a:p>
        </p:txBody>
      </p:sp>
    </p:spTree>
    <p:extLst>
      <p:ext uri="{BB962C8B-B14F-4D97-AF65-F5344CB8AC3E}">
        <p14:creationId xmlns:p14="http://schemas.microsoft.com/office/powerpoint/2010/main" val="30404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5315849" y="1271685"/>
            <a:ext cx="2116137" cy="2117725"/>
            <a:chOff x="4931904" y="2651491"/>
            <a:chExt cx="2117187" cy="2117187"/>
          </a:xfrm>
        </p:grpSpPr>
        <p:sp>
          <p:nvSpPr>
            <p:cNvPr id="29" name="Oval 2@|1FFC:192|FBC:16777215|LFC:192|LBC:16777215"/>
            <p:cNvSpPr/>
            <p:nvPr/>
          </p:nvSpPr>
          <p:spPr>
            <a:xfrm>
              <a:off x="4931904" y="2651491"/>
              <a:ext cx="2117187" cy="2117187"/>
            </a:xfrm>
            <a:prstGeom prst="ellipse">
              <a:avLst/>
            </a:prstGeom>
            <a:solidFill>
              <a:srgbClr val="315B2F"/>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339" dirty="0">
                <a:solidFill>
                  <a:prstClr val="white"/>
                </a:solidFill>
              </a:endParaRPr>
            </a:p>
          </p:txBody>
        </p:sp>
        <p:pic>
          <p:nvPicPr>
            <p:cNvPr id="18467" name="Picture 12@|13FFC:16777215|FBC:16777215|LFC:0|LBC:167772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22472" y="3187920"/>
              <a:ext cx="915585" cy="1018647"/>
            </a:xfrm>
            <a:prstGeom prst="rect">
              <a:avLst/>
            </a:prstGeom>
            <a:noFill/>
            <a:ln w="9525">
              <a:noFill/>
              <a:miter lim="800000"/>
              <a:headEnd/>
              <a:tailEnd/>
            </a:ln>
          </p:spPr>
        </p:pic>
      </p:grpSp>
      <p:sp>
        <p:nvSpPr>
          <p:cNvPr id="31" name="Oval 38@|1FFC:3675918|FBC:16777215|LFC:192|LBC:16777215"/>
          <p:cNvSpPr/>
          <p:nvPr/>
        </p:nvSpPr>
        <p:spPr bwMode="auto">
          <a:xfrm>
            <a:off x="3817249" y="752573"/>
            <a:ext cx="1323975" cy="1327150"/>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339" dirty="0">
              <a:solidFill>
                <a:prstClr val="white"/>
              </a:solidFill>
            </a:endParaRPr>
          </a:p>
        </p:txBody>
      </p:sp>
      <p:cxnSp>
        <p:nvCxnSpPr>
          <p:cNvPr id="34" name="Straight Connector 5@|9FFC:0|FBC:0|LFC:192|LBC:16777215"/>
          <p:cNvCxnSpPr/>
          <p:nvPr/>
        </p:nvCxnSpPr>
        <p:spPr bwMode="auto">
          <a:xfrm>
            <a:off x="5079311" y="1732060"/>
            <a:ext cx="319088" cy="139700"/>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sp>
        <p:nvSpPr>
          <p:cNvPr id="51" name="TextBox 13@|17FFC:16777215|FBC:16777215|LFC:16777215|LBC:16777215"/>
          <p:cNvSpPr txBox="1"/>
          <p:nvPr/>
        </p:nvSpPr>
        <p:spPr bwMode="auto">
          <a:xfrm>
            <a:off x="760128" y="1014510"/>
            <a:ext cx="2703108" cy="307777"/>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fontAlgn="auto">
              <a:spcBef>
                <a:spcPct val="20000"/>
              </a:spcBef>
              <a:spcAft>
                <a:spcPts val="0"/>
              </a:spcAft>
              <a:defRPr/>
            </a:pPr>
            <a:r>
              <a:rPr lang="en-US" altLang="zh-CN" sz="2000" b="1" dirty="0" smtClean="0">
                <a:cs typeface="+mn-ea"/>
                <a:sym typeface="Arial" panose="020B0604020202020204" pitchFamily="34" charset="0"/>
              </a:rPr>
              <a:t>Sekretaris Daerah</a:t>
            </a:r>
            <a:endParaRPr lang="en-US" sz="2000" b="1" dirty="0">
              <a:cs typeface="+mn-ea"/>
              <a:sym typeface="Arial" panose="020B0604020202020204" pitchFamily="34" charset="0"/>
            </a:endParaRPr>
          </a:p>
        </p:txBody>
      </p:sp>
      <p:sp>
        <p:nvSpPr>
          <p:cNvPr id="52" name="TextBox 13@|17FFC:16777215|FBC:16777215|LFC:16777215|LBC:16777215"/>
          <p:cNvSpPr txBox="1"/>
          <p:nvPr/>
        </p:nvSpPr>
        <p:spPr bwMode="auto">
          <a:xfrm>
            <a:off x="1164536" y="1424085"/>
            <a:ext cx="2316163" cy="215444"/>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fontAlgn="auto">
              <a:spcBef>
                <a:spcPct val="20000"/>
              </a:spcBef>
              <a:spcAft>
                <a:spcPts val="0"/>
              </a:spcAft>
              <a:defRPr/>
            </a:pPr>
            <a:endParaRPr lang="en-US" altLang="zh-CN" sz="1400" dirty="0">
              <a:cs typeface="+mn-ea"/>
              <a:sym typeface="Arial" panose="020B0604020202020204" pitchFamily="34" charset="0"/>
            </a:endParaRPr>
          </a:p>
        </p:txBody>
      </p:sp>
      <p:sp>
        <p:nvSpPr>
          <p:cNvPr id="33" name="Oval 41@|1FFC:3675918|FBC:16777215|LFC:192|LBC:16777215"/>
          <p:cNvSpPr/>
          <p:nvPr/>
        </p:nvSpPr>
        <p:spPr bwMode="auto">
          <a:xfrm>
            <a:off x="3817249" y="2770285"/>
            <a:ext cx="1323975" cy="1323975"/>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339" dirty="0">
              <a:solidFill>
                <a:prstClr val="white"/>
              </a:solidFill>
            </a:endParaRPr>
          </a:p>
        </p:txBody>
      </p:sp>
      <p:cxnSp>
        <p:nvCxnSpPr>
          <p:cNvPr id="35" name="Straight Connector 44@|9FFC:0|FBC:0|LFC:192|LBC:16777215"/>
          <p:cNvCxnSpPr/>
          <p:nvPr/>
        </p:nvCxnSpPr>
        <p:spPr bwMode="auto">
          <a:xfrm flipV="1">
            <a:off x="5101310" y="2889348"/>
            <a:ext cx="373062" cy="246062"/>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sp>
        <p:nvSpPr>
          <p:cNvPr id="53" name="TextBox 13@|17FFC:16777215|FBC:16777215|LFC:16777215|LBC:16777215"/>
          <p:cNvSpPr txBox="1"/>
          <p:nvPr/>
        </p:nvSpPr>
        <p:spPr bwMode="auto">
          <a:xfrm>
            <a:off x="723212" y="3110010"/>
            <a:ext cx="2738438" cy="307777"/>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fontAlgn="auto">
              <a:spcBef>
                <a:spcPct val="20000"/>
              </a:spcBef>
              <a:spcAft>
                <a:spcPts val="0"/>
              </a:spcAft>
              <a:defRPr/>
            </a:pPr>
            <a:r>
              <a:rPr lang="en-US" altLang="zh-CN" sz="2000" b="1" smtClean="0">
                <a:cs typeface="+mn-ea"/>
                <a:sym typeface="Arial" panose="020B0604020202020204" pitchFamily="34" charset="0"/>
              </a:rPr>
              <a:t>Bagian Perekonomian</a:t>
            </a:r>
            <a:endParaRPr lang="en-US" sz="2000" b="1" dirty="0">
              <a:cs typeface="+mn-ea"/>
              <a:sym typeface="Arial" panose="020B0604020202020204" pitchFamily="34" charset="0"/>
            </a:endParaRPr>
          </a:p>
        </p:txBody>
      </p:sp>
      <p:sp>
        <p:nvSpPr>
          <p:cNvPr id="54" name="TextBox 13@|17FFC:16777215|FBC:16777215|LFC:16777215|LBC:16777215"/>
          <p:cNvSpPr txBox="1"/>
          <p:nvPr/>
        </p:nvSpPr>
        <p:spPr bwMode="auto">
          <a:xfrm>
            <a:off x="1164536" y="3519585"/>
            <a:ext cx="2314575" cy="646331"/>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fontAlgn="auto">
              <a:spcBef>
                <a:spcPct val="20000"/>
              </a:spcBef>
              <a:spcAft>
                <a:spcPts val="0"/>
              </a:spcAft>
              <a:defRPr/>
            </a:pPr>
            <a:r>
              <a:rPr lang="en-US" altLang="zh-CN" sz="1400" dirty="0">
                <a:cs typeface="+mn-ea"/>
                <a:sym typeface="Arial" panose="020B0604020202020204" pitchFamily="34" charset="0"/>
              </a:rPr>
              <a:t>Selaku Koordinator Pelaksanaan CSR dan PKBL di Kota Semarang</a:t>
            </a:r>
          </a:p>
        </p:txBody>
      </p:sp>
      <p:sp>
        <p:nvSpPr>
          <p:cNvPr id="30" name="Oval 37@|1FFC:3675918|FBC:16777215|LFC:192|LBC:16777215"/>
          <p:cNvSpPr/>
          <p:nvPr/>
        </p:nvSpPr>
        <p:spPr bwMode="auto">
          <a:xfrm>
            <a:off x="7606611" y="752573"/>
            <a:ext cx="1323975" cy="1327150"/>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339" dirty="0">
              <a:solidFill>
                <a:prstClr val="white"/>
              </a:solidFill>
            </a:endParaRPr>
          </a:p>
        </p:txBody>
      </p:sp>
      <p:cxnSp>
        <p:nvCxnSpPr>
          <p:cNvPr id="36" name="Straight Connector 46@|9FFC:0|FBC:0|LFC:192|LBC:16777215"/>
          <p:cNvCxnSpPr/>
          <p:nvPr/>
        </p:nvCxnSpPr>
        <p:spPr bwMode="auto">
          <a:xfrm flipV="1">
            <a:off x="7270061" y="1732061"/>
            <a:ext cx="423863" cy="338355"/>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sp>
        <p:nvSpPr>
          <p:cNvPr id="55" name="TextBox 13@|17FFC:16777215|FBC:16777215|LFC:16777215|LBC:16777215"/>
          <p:cNvSpPr txBox="1"/>
          <p:nvPr/>
        </p:nvSpPr>
        <p:spPr bwMode="auto">
          <a:xfrm>
            <a:off x="9208399" y="1014510"/>
            <a:ext cx="2298700" cy="307975"/>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817" fontAlgn="auto">
              <a:spcBef>
                <a:spcPct val="20000"/>
              </a:spcBef>
              <a:spcAft>
                <a:spcPts val="0"/>
              </a:spcAft>
              <a:defRPr/>
            </a:pPr>
            <a:r>
              <a:rPr lang="en-US" altLang="zh-CN" sz="2000" b="1" dirty="0" smtClean="0">
                <a:cs typeface="+mn-ea"/>
                <a:sym typeface="Arial" panose="020B0604020202020204" pitchFamily="34" charset="0"/>
              </a:rPr>
              <a:t>Perusahaan</a:t>
            </a:r>
            <a:endParaRPr lang="en-US" sz="2000" b="1" dirty="0">
              <a:cs typeface="+mn-ea"/>
              <a:sym typeface="Arial" panose="020B0604020202020204" pitchFamily="34" charset="0"/>
            </a:endParaRPr>
          </a:p>
        </p:txBody>
      </p:sp>
      <p:sp>
        <p:nvSpPr>
          <p:cNvPr id="56" name="TextBox 13@|17FFC:16777215|FBC:16777215|LFC:16777215|LBC:16777215"/>
          <p:cNvSpPr txBox="1"/>
          <p:nvPr/>
        </p:nvSpPr>
        <p:spPr bwMode="auto">
          <a:xfrm>
            <a:off x="9208399" y="1424085"/>
            <a:ext cx="2316162" cy="646331"/>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817" fontAlgn="auto">
              <a:spcBef>
                <a:spcPct val="20000"/>
              </a:spcBef>
              <a:spcAft>
                <a:spcPts val="0"/>
              </a:spcAft>
              <a:defRPr/>
            </a:pPr>
            <a:r>
              <a:rPr lang="en-US" altLang="zh-CN" sz="1400" dirty="0">
                <a:cs typeface="+mn-ea"/>
                <a:sym typeface="Arial" panose="020B0604020202020204" pitchFamily="34" charset="0"/>
              </a:rPr>
              <a:t>Menyediakan Informasi Program dan Anggaran CSR dan PKBL di Kota Semarang</a:t>
            </a:r>
          </a:p>
        </p:txBody>
      </p:sp>
      <p:sp>
        <p:nvSpPr>
          <p:cNvPr id="32" name="Oval 39@|1FFC:3675918|FBC:16777215|LFC:192|LBC:16777215"/>
          <p:cNvSpPr/>
          <p:nvPr/>
        </p:nvSpPr>
        <p:spPr bwMode="auto">
          <a:xfrm>
            <a:off x="7606611" y="2763935"/>
            <a:ext cx="1323975" cy="1323975"/>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339" dirty="0">
              <a:solidFill>
                <a:prstClr val="white"/>
              </a:solidFill>
            </a:endParaRPr>
          </a:p>
        </p:txBody>
      </p:sp>
      <p:cxnSp>
        <p:nvCxnSpPr>
          <p:cNvPr id="37" name="Straight Connector 48@|9FFC:0|FBC:0|LFC:192|LBC:16777215"/>
          <p:cNvCxnSpPr/>
          <p:nvPr/>
        </p:nvCxnSpPr>
        <p:spPr bwMode="auto">
          <a:xfrm>
            <a:off x="7270061" y="2889348"/>
            <a:ext cx="414338" cy="246062"/>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sp>
        <p:nvSpPr>
          <p:cNvPr id="57" name="TextBox 13@|17FFC:16777215|FBC:16777215|LFC:16777215|LBC:16777215"/>
          <p:cNvSpPr txBox="1"/>
          <p:nvPr/>
        </p:nvSpPr>
        <p:spPr bwMode="auto">
          <a:xfrm>
            <a:off x="9209986" y="3108423"/>
            <a:ext cx="2297113" cy="307975"/>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817" fontAlgn="auto">
              <a:spcBef>
                <a:spcPct val="20000"/>
              </a:spcBef>
              <a:spcAft>
                <a:spcPts val="0"/>
              </a:spcAft>
              <a:defRPr/>
            </a:pPr>
            <a:r>
              <a:rPr lang="en-US" altLang="zh-CN" sz="2000" b="1" smtClean="0">
                <a:cs typeface="+mn-ea"/>
                <a:sym typeface="Arial" panose="020B0604020202020204" pitchFamily="34" charset="0"/>
              </a:rPr>
              <a:t>Masyarakat</a:t>
            </a:r>
            <a:endParaRPr lang="en-US" sz="2000" b="1" dirty="0">
              <a:cs typeface="+mn-ea"/>
              <a:sym typeface="Arial" panose="020B0604020202020204" pitchFamily="34" charset="0"/>
            </a:endParaRPr>
          </a:p>
        </p:txBody>
      </p:sp>
      <p:sp>
        <p:nvSpPr>
          <p:cNvPr id="58" name="TextBox 13@|17FFC:16777215|FBC:16777215|LFC:16777215|LBC:16777215"/>
          <p:cNvSpPr txBox="1"/>
          <p:nvPr/>
        </p:nvSpPr>
        <p:spPr bwMode="auto">
          <a:xfrm>
            <a:off x="9209986" y="3517998"/>
            <a:ext cx="2314575" cy="646331"/>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817" fontAlgn="auto">
              <a:spcBef>
                <a:spcPct val="20000"/>
              </a:spcBef>
              <a:spcAft>
                <a:spcPts val="0"/>
              </a:spcAft>
              <a:defRPr/>
            </a:pPr>
            <a:r>
              <a:rPr lang="en-US" altLang="zh-CN" sz="1400" dirty="0" smtClean="0">
                <a:cs typeface="+mn-ea"/>
                <a:sym typeface="Arial" panose="020B0604020202020204" pitchFamily="34" charset="0"/>
              </a:rPr>
              <a:t>Mengajukan Usulan Program dan Anggaran CSR dan PKBL di Kota Semarang</a:t>
            </a:r>
            <a:endParaRPr lang="en-US" altLang="zh-CN" sz="1400" dirty="0">
              <a:cs typeface="+mn-ea"/>
              <a:sym typeface="Arial" panose="020B0604020202020204" pitchFamily="34" charset="0"/>
            </a:endParaRPr>
          </a:p>
        </p:txBody>
      </p:sp>
      <p:grpSp>
        <p:nvGrpSpPr>
          <p:cNvPr id="18439" name="组合 58"/>
          <p:cNvGrpSpPr>
            <a:grpSpLocks/>
          </p:cNvGrpSpPr>
          <p:nvPr/>
        </p:nvGrpSpPr>
        <p:grpSpPr bwMode="auto">
          <a:xfrm>
            <a:off x="284163" y="55563"/>
            <a:ext cx="2952750" cy="857250"/>
            <a:chOff x="312964" y="12700"/>
            <a:chExt cx="2952751" cy="856370"/>
          </a:xfrm>
        </p:grpSpPr>
        <p:sp>
          <p:nvSpPr>
            <p:cNvPr id="60" name="圆角矩形 59"/>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rgbClr val="3F7B33"/>
                </a:solidFill>
              </a:endParaRPr>
            </a:p>
          </p:txBody>
        </p:sp>
        <p:pic>
          <p:nvPicPr>
            <p:cNvPr id="18441" name="图片 63"/>
            <p:cNvPicPr>
              <a:picLocks noChangeAspect="1"/>
            </p:cNvPicPr>
            <p:nvPr/>
          </p:nvPicPr>
          <p:blipFill>
            <a:blip r:embed="rId3" cstate="email"/>
            <a:srcRect/>
            <a:stretch>
              <a:fillRect/>
            </a:stretch>
          </p:blipFill>
          <p:spPr bwMode="auto">
            <a:xfrm rot="2055465">
              <a:off x="312964" y="12700"/>
              <a:ext cx="498555" cy="856370"/>
            </a:xfrm>
            <a:prstGeom prst="rect">
              <a:avLst/>
            </a:prstGeom>
            <a:noFill/>
            <a:ln w="9525">
              <a:noFill/>
              <a:miter lim="800000"/>
              <a:headEnd/>
              <a:tailEnd/>
            </a:ln>
          </p:spPr>
        </p:pic>
        <p:sp>
          <p:nvSpPr>
            <p:cNvPr id="18442" name="文本框 64"/>
            <p:cNvSpPr txBox="1">
              <a:spLocks noChangeArrowheads="1"/>
            </p:cNvSpPr>
            <p:nvPr/>
          </p:nvSpPr>
          <p:spPr bwMode="auto">
            <a:xfrm>
              <a:off x="846342" y="282152"/>
              <a:ext cx="1352037" cy="368953"/>
            </a:xfrm>
            <a:prstGeom prst="rect">
              <a:avLst/>
            </a:prstGeom>
            <a:noFill/>
            <a:ln w="9525">
              <a:noFill/>
              <a:miter lim="800000"/>
              <a:headEnd/>
              <a:tailEnd/>
            </a:ln>
          </p:spPr>
          <p:txBody>
            <a:bodyPr wrap="none">
              <a:spAutoFit/>
            </a:bodyPr>
            <a:lstStyle/>
            <a:p>
              <a:pPr eaLnBrk="1" hangingPunct="1"/>
              <a:r>
                <a:rPr lang="en-US" altLang="zh-CN" b="1">
                  <a:solidFill>
                    <a:srgbClr val="3C7832"/>
                  </a:solidFill>
                  <a:latin typeface="微软雅黑" pitchFamily="34" charset="-122"/>
                </a:rPr>
                <a:t>Pengguna</a:t>
              </a:r>
              <a:endParaRPr lang="zh-CN" altLang="en-US" b="1">
                <a:solidFill>
                  <a:srgbClr val="3C7832"/>
                </a:solidFill>
                <a:latin typeface="微软雅黑" pitchFamily="34" charset="-122"/>
              </a:endParaRPr>
            </a:p>
          </p:txBody>
        </p:sp>
        <p:sp>
          <p:nvSpPr>
            <p:cNvPr id="18443" name="文本框 65"/>
            <p:cNvSpPr txBox="1">
              <a:spLocks noChangeArrowheads="1"/>
            </p:cNvSpPr>
            <p:nvPr/>
          </p:nvSpPr>
          <p:spPr bwMode="auto">
            <a:xfrm>
              <a:off x="405443" y="287157"/>
              <a:ext cx="346570" cy="369332"/>
            </a:xfrm>
            <a:prstGeom prst="rect">
              <a:avLst/>
            </a:prstGeom>
            <a:noFill/>
            <a:ln w="9525">
              <a:noFill/>
              <a:miter lim="800000"/>
              <a:headEnd/>
              <a:tailEnd/>
            </a:ln>
          </p:spPr>
          <p:txBody>
            <a:bodyPr wrap="none">
              <a:spAutoFit/>
            </a:bodyPr>
            <a:lstStyle/>
            <a:p>
              <a:pPr eaLnBrk="1" hangingPunct="1"/>
              <a:r>
                <a:rPr lang="en-US" altLang="zh-CN" b="1">
                  <a:solidFill>
                    <a:schemeClr val="bg1"/>
                  </a:solidFill>
                  <a:latin typeface="微软雅黑" pitchFamily="34" charset="-122"/>
                </a:rPr>
                <a:t>X</a:t>
              </a:r>
              <a:endParaRPr lang="zh-CN" altLang="en-US" b="1">
                <a:solidFill>
                  <a:schemeClr val="bg1"/>
                </a:solidFill>
                <a:latin typeface="微软雅黑" pitchFamily="34" charset="-122"/>
              </a:endParaRPr>
            </a:p>
          </p:txBody>
        </p:sp>
      </p:grpSp>
      <p:sp>
        <p:nvSpPr>
          <p:cNvPr id="43" name="TextBox 13@|17FFC:16777215|FBC:16777215|LFC:16777215|LBC:16777215"/>
          <p:cNvSpPr txBox="1"/>
          <p:nvPr/>
        </p:nvSpPr>
        <p:spPr bwMode="auto">
          <a:xfrm>
            <a:off x="1164536" y="1433392"/>
            <a:ext cx="2314575" cy="861774"/>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fontAlgn="auto">
              <a:spcBef>
                <a:spcPct val="20000"/>
              </a:spcBef>
              <a:spcAft>
                <a:spcPts val="0"/>
              </a:spcAft>
              <a:defRPr/>
            </a:pPr>
            <a:r>
              <a:rPr lang="en-US" altLang="zh-CN" sz="1400" dirty="0">
                <a:cs typeface="+mn-ea"/>
                <a:sym typeface="Arial" panose="020B0604020202020204" pitchFamily="34" charset="0"/>
              </a:rPr>
              <a:t>Membantu Walikota untuk berkoordinasi dengan dinas dan perangkat daerah lainnya</a:t>
            </a: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5778" b="81778" l="9778" r="86667">
                        <a14:foregroundMark x1="53333" y1="6222" x2="53333" y2="6222"/>
                        <a14:foregroundMark x1="61333" y1="60444" x2="61333" y2="60444"/>
                        <a14:foregroundMark x1="68444" y1="69333" x2="68444" y2="69333"/>
                        <a14:foregroundMark x1="73778" y1="44889" x2="73778" y2="44889"/>
                        <a14:foregroundMark x1="53333" y1="39111" x2="53333" y2="39111"/>
                        <a14:foregroundMark x1="29333" y1="43556" x2="29333" y2="43556"/>
                        <a14:foregroundMark x1="29333" y1="23556" x2="29333" y2="23556"/>
                        <a14:foregroundMark x1="69333" y1="26667" x2="69333" y2="26667"/>
                        <a14:foregroundMark x1="77778" y1="49333" x2="77778" y2="49333"/>
                      </a14:backgroundRemoval>
                    </a14:imgEffect>
                  </a14:imgLayer>
                </a14:imgProps>
              </a:ext>
              <a:ext uri="{28A0092B-C50C-407E-A947-70E740481C1C}">
                <a14:useLocalDpi xmlns:a14="http://schemas.microsoft.com/office/drawing/2010/main" val="0"/>
              </a:ext>
            </a:extLst>
          </a:blip>
          <a:stretch>
            <a:fillRect/>
          </a:stretch>
        </p:blipFill>
        <p:spPr>
          <a:xfrm>
            <a:off x="7596835" y="2781187"/>
            <a:ext cx="1336561" cy="133656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8563" y="882441"/>
            <a:ext cx="925809" cy="92580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3575" y="639534"/>
            <a:ext cx="1457341" cy="1457341"/>
          </a:xfrm>
          <a:prstGeom prst="rect">
            <a:avLst/>
          </a:prstGeom>
        </p:spPr>
      </p:pic>
      <p:sp>
        <p:nvSpPr>
          <p:cNvPr id="59"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pic>
        <p:nvPicPr>
          <p:cNvPr id="61" name="图片 6"/>
          <p:cNvPicPr>
            <a:picLocks noChangeAspect="1"/>
          </p:cNvPicPr>
          <p:nvPr/>
        </p:nvPicPr>
        <p:blipFill>
          <a:blip r:embed="rId8" cstate="print"/>
          <a:srcRect/>
          <a:stretch>
            <a:fillRect/>
          </a:stretch>
        </p:blipFill>
        <p:spPr bwMode="auto">
          <a:xfrm>
            <a:off x="0" y="3599702"/>
            <a:ext cx="2618138" cy="3286873"/>
          </a:xfrm>
          <a:prstGeom prst="rect">
            <a:avLst/>
          </a:prstGeom>
          <a:noFill/>
          <a:ln w="9525">
            <a:noFill/>
            <a:miter lim="800000"/>
            <a:headEnd/>
            <a:tailEnd/>
          </a:ln>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5747" y="2982723"/>
            <a:ext cx="1553573" cy="923602"/>
          </a:xfrm>
          <a:prstGeom prst="rect">
            <a:avLst/>
          </a:prstGeom>
        </p:spPr>
      </p:pic>
      <p:sp>
        <p:nvSpPr>
          <p:cNvPr id="62" name="Oval 37@|1FFC:3675918|FBC:16777215|LFC:192|LBC:16777215"/>
          <p:cNvSpPr/>
          <p:nvPr/>
        </p:nvSpPr>
        <p:spPr bwMode="auto">
          <a:xfrm>
            <a:off x="5737082" y="3871312"/>
            <a:ext cx="1323975" cy="1327150"/>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339" dirty="0">
              <a:solidFill>
                <a:prstClr val="white"/>
              </a:solidFill>
            </a:endParaRPr>
          </a:p>
        </p:txBody>
      </p:sp>
      <p:cxnSp>
        <p:nvCxnSpPr>
          <p:cNvPr id="63" name="Straight Connector 46@|9FFC:0|FBC:0|LFC:192|LBC:16777215"/>
          <p:cNvCxnSpPr>
            <a:endCxn id="29" idx="4"/>
          </p:cNvCxnSpPr>
          <p:nvPr/>
        </p:nvCxnSpPr>
        <p:spPr bwMode="auto">
          <a:xfrm flipV="1">
            <a:off x="6363689" y="3389410"/>
            <a:ext cx="10229" cy="451753"/>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sp>
        <p:nvSpPr>
          <p:cNvPr id="65" name="TextBox 13@|17FFC:16777215|FBC:16777215|LFC:16777215|LBC:16777215"/>
          <p:cNvSpPr txBox="1"/>
          <p:nvPr/>
        </p:nvSpPr>
        <p:spPr bwMode="auto">
          <a:xfrm>
            <a:off x="4877852" y="5316529"/>
            <a:ext cx="2703108" cy="307777"/>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fontAlgn="auto">
              <a:spcBef>
                <a:spcPct val="20000"/>
              </a:spcBef>
              <a:spcAft>
                <a:spcPts val="0"/>
              </a:spcAft>
              <a:defRPr/>
            </a:pPr>
            <a:r>
              <a:rPr lang="en-US" altLang="zh-CN" sz="2000" b="1" dirty="0" smtClean="0">
                <a:cs typeface="+mn-ea"/>
                <a:sym typeface="Arial" panose="020B0604020202020204" pitchFamily="34" charset="0"/>
              </a:rPr>
              <a:t>Super Administrator</a:t>
            </a:r>
            <a:endParaRPr lang="en-US" sz="2000" b="1" dirty="0">
              <a:cs typeface="+mn-ea"/>
              <a:sym typeface="Arial" panose="020B0604020202020204" pitchFamily="34" charset="0"/>
            </a:endParaRPr>
          </a:p>
        </p:txBody>
      </p:sp>
      <p:sp>
        <p:nvSpPr>
          <p:cNvPr id="66" name="TextBox 13@|17FFC:16777215|FBC:16777215|LFC:16777215|LBC:16777215"/>
          <p:cNvSpPr txBox="1"/>
          <p:nvPr/>
        </p:nvSpPr>
        <p:spPr bwMode="auto">
          <a:xfrm>
            <a:off x="5282260" y="5682562"/>
            <a:ext cx="2316163" cy="215444"/>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817" fontAlgn="auto">
              <a:spcBef>
                <a:spcPct val="20000"/>
              </a:spcBef>
              <a:spcAft>
                <a:spcPts val="0"/>
              </a:spcAft>
              <a:defRPr/>
            </a:pPr>
            <a:endParaRPr lang="en-US" altLang="zh-CN" sz="1400" dirty="0">
              <a:cs typeface="+mn-ea"/>
              <a:sym typeface="Arial" panose="020B0604020202020204" pitchFamily="34" charset="0"/>
            </a:endParaRPr>
          </a:p>
        </p:txBody>
      </p:sp>
      <p:sp>
        <p:nvSpPr>
          <p:cNvPr id="67" name="TextBox 13@|17FFC:16777215|FBC:16777215|LFC:16777215|LBC:16777215"/>
          <p:cNvSpPr txBox="1"/>
          <p:nvPr/>
        </p:nvSpPr>
        <p:spPr bwMode="auto">
          <a:xfrm>
            <a:off x="4587966" y="5677355"/>
            <a:ext cx="3648949" cy="430887"/>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817" fontAlgn="auto">
              <a:spcBef>
                <a:spcPct val="20000"/>
              </a:spcBef>
              <a:spcAft>
                <a:spcPts val="0"/>
              </a:spcAft>
              <a:defRPr/>
            </a:pPr>
            <a:r>
              <a:rPr lang="en-US" sz="1400"/>
              <a:t>Memelihara dan mengoperasikan sebuah sistem komputer atau jaringan yang berjalan</a:t>
            </a:r>
            <a:endParaRPr lang="en-US" altLang="zh-CN" sz="1400" dirty="0">
              <a:cs typeface="+mn-ea"/>
              <a:sym typeface="Arial" panose="020B0604020202020204" pitchFamily="34" charset="0"/>
            </a:endParaRPr>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2872" y="3999321"/>
            <a:ext cx="994937" cy="994937"/>
          </a:xfrm>
          <a:prstGeom prst="rect">
            <a:avLst/>
          </a:prstGeom>
        </p:spPr>
      </p:pic>
    </p:spTree>
    <p:extLst>
      <p:ext uri="{BB962C8B-B14F-4D97-AF65-F5344CB8AC3E}">
        <p14:creationId xmlns:p14="http://schemas.microsoft.com/office/powerpoint/2010/main" val="31035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par>
                                <p:cTn id="13" presetID="2" presetClass="entr" presetSubtype="12" accel="6400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1000" fill="hold"/>
                                        <p:tgtEl>
                                          <p:spTgt spid="61"/>
                                        </p:tgtEl>
                                        <p:attrNameLst>
                                          <p:attrName>ppt_x</p:attrName>
                                        </p:attrNameLst>
                                      </p:cBhvr>
                                      <p:tavLst>
                                        <p:tav tm="0">
                                          <p:val>
                                            <p:strVal val="0-#ppt_w/2"/>
                                          </p:val>
                                        </p:tav>
                                        <p:tav tm="100000">
                                          <p:val>
                                            <p:strVal val="#ppt_x"/>
                                          </p:val>
                                        </p:tav>
                                      </p:tavLst>
                                    </p:anim>
                                    <p:anim calcmode="lin" valueType="num">
                                      <p:cBhvr additive="base">
                                        <p:cTn id="16" dur="10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007" y="654050"/>
            <a:ext cx="10439400" cy="5461000"/>
          </a:xfrm>
          <a:prstGeom prst="rect">
            <a:avLst/>
          </a:prstGeom>
        </p:spPr>
      </p:pic>
      <p:sp>
        <p:nvSpPr>
          <p:cNvPr id="6" name="文本框 5"/>
          <p:cNvSpPr txBox="1">
            <a:spLocks noChangeArrowheads="1"/>
          </p:cNvSpPr>
          <p:nvPr/>
        </p:nvSpPr>
        <p:spPr bwMode="auto">
          <a:xfrm>
            <a:off x="249262" y="222419"/>
            <a:ext cx="1653017" cy="923330"/>
          </a:xfrm>
          <a:prstGeom prst="rect">
            <a:avLst/>
          </a:prstGeom>
          <a:noFill/>
          <a:ln w="9525">
            <a:noFill/>
            <a:miter lim="800000"/>
            <a:headEnd/>
            <a:tailEnd/>
          </a:ln>
        </p:spPr>
        <p:txBody>
          <a:bodyPr wrap="none">
            <a:spAutoFit/>
          </a:bodyPr>
          <a:lstStyle/>
          <a:p>
            <a:pPr eaLnBrk="1" hangingPunct="1"/>
            <a:r>
              <a:rPr lang="en-US" altLang="zh-CN" sz="5400" b="1">
                <a:solidFill>
                  <a:srgbClr val="4A9B33"/>
                </a:solidFill>
                <a:latin typeface="微软雅黑" pitchFamily="34" charset="-122"/>
              </a:rPr>
              <a:t>Alur</a:t>
            </a:r>
            <a:endParaRPr lang="zh-CN" altLang="en-US" sz="5400" b="1">
              <a:solidFill>
                <a:srgbClr val="4A9B33"/>
              </a:solidFill>
              <a:latin typeface="微软雅黑" pitchFamily="34" charset="-122"/>
            </a:endParaRPr>
          </a:p>
        </p:txBody>
      </p:sp>
      <p:sp>
        <p:nvSpPr>
          <p:cNvPr id="23" name="矩形 14"/>
          <p:cNvSpPr/>
          <p:nvPr/>
        </p:nvSpPr>
        <p:spPr>
          <a:xfrm rot="10800000" flipH="1">
            <a:off x="0" y="-54918"/>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19" name="TextBox 18"/>
          <p:cNvSpPr txBox="1"/>
          <p:nvPr/>
        </p:nvSpPr>
        <p:spPr>
          <a:xfrm>
            <a:off x="3675189" y="4670246"/>
            <a:ext cx="8565069" cy="2031325"/>
          </a:xfrm>
          <a:prstGeom prst="rect">
            <a:avLst/>
          </a:prstGeom>
          <a:solidFill>
            <a:schemeClr val="bg1"/>
          </a:solidFill>
        </p:spPr>
        <p:txBody>
          <a:bodyPr wrap="square" rtlCol="0">
            <a:spAutoFit/>
          </a:bodyPr>
          <a:lstStyle/>
          <a:p>
            <a:pPr marL="342900" indent="-342900">
              <a:buAutoNum type="arabicPeriod"/>
            </a:pPr>
            <a:r>
              <a:rPr lang="en-US"/>
              <a:t>Masyarakat mengajukan proposal melalui website csr.semarangkota.go.id</a:t>
            </a:r>
          </a:p>
          <a:p>
            <a:pPr marL="342900" indent="-342900">
              <a:buAutoNum type="arabicPeriod"/>
            </a:pPr>
            <a:r>
              <a:rPr lang="en-US"/>
              <a:t>Proposal diverifikasi keabsahannya oleh Sekretariat CSR/ Perangkat Daerah terkait</a:t>
            </a:r>
          </a:p>
          <a:p>
            <a:pPr marL="342900" indent="-342900">
              <a:buAutoNum type="arabicPeriod"/>
            </a:pPr>
            <a:r>
              <a:rPr lang="en-US"/>
              <a:t>Proposal dikirim ke perusahaan dan menunggu konfirmasi persetujuan dari perusahaan (maksimal 60 hari / 2 bulan)</a:t>
            </a:r>
          </a:p>
          <a:p>
            <a:pPr marL="342900" indent="-342900">
              <a:buAutoNum type="arabicPeriod"/>
            </a:pPr>
            <a:r>
              <a:rPr lang="en-US"/>
              <a:t>Apabila disetujui perusahaan maka akan dilaksanakan kegiatan CSR, apabila ditolak masyarakat dapat mengajukan ke perusahaan lainnya</a:t>
            </a:r>
          </a:p>
        </p:txBody>
      </p:sp>
      <p:sp>
        <p:nvSpPr>
          <p:cNvPr id="22"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72380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04353" y="214783"/>
            <a:ext cx="10734991" cy="6708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a:t>ALUR CSR-PKBL KOTA SEMARANG</a:t>
            </a:r>
          </a:p>
        </p:txBody>
      </p:sp>
      <p:cxnSp>
        <p:nvCxnSpPr>
          <p:cNvPr id="5" name="Straight Connector 4"/>
          <p:cNvCxnSpPr/>
          <p:nvPr/>
        </p:nvCxnSpPr>
        <p:spPr>
          <a:xfrm>
            <a:off x="6219820" y="1194305"/>
            <a:ext cx="48126" cy="547829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584566" y="1194305"/>
            <a:ext cx="2833335" cy="572087"/>
          </a:xfrm>
          <a:prstGeom prst="round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a:solidFill>
                  <a:schemeClr val="tx1"/>
                </a:solidFill>
              </a:rPr>
              <a:t>MASYARAKAT</a:t>
            </a:r>
          </a:p>
        </p:txBody>
      </p:sp>
      <p:sp>
        <p:nvSpPr>
          <p:cNvPr id="8" name="Rounded Rectangle 7"/>
          <p:cNvSpPr/>
          <p:nvPr/>
        </p:nvSpPr>
        <p:spPr>
          <a:xfrm>
            <a:off x="1615140" y="2004378"/>
            <a:ext cx="1603614" cy="9396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Tombol Pengajuan Proposal</a:t>
            </a:r>
          </a:p>
        </p:txBody>
      </p:sp>
      <p:sp>
        <p:nvSpPr>
          <p:cNvPr id="9" name="Rounded Rectangle 8"/>
          <p:cNvSpPr/>
          <p:nvPr/>
        </p:nvSpPr>
        <p:spPr>
          <a:xfrm>
            <a:off x="3863198" y="2040118"/>
            <a:ext cx="1944671" cy="5823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Login Gmail </a:t>
            </a:r>
          </a:p>
          <a:p>
            <a:pPr algn="ctr"/>
            <a:r>
              <a:rPr lang="en-US"/>
              <a:t>(Verifikasi Email)</a:t>
            </a:r>
          </a:p>
        </p:txBody>
      </p:sp>
      <p:sp>
        <p:nvSpPr>
          <p:cNvPr id="11" name="Rounded Rectangle 10"/>
          <p:cNvSpPr/>
          <p:nvPr/>
        </p:nvSpPr>
        <p:spPr>
          <a:xfrm>
            <a:off x="4198760" y="2991553"/>
            <a:ext cx="1408183" cy="6684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Pengajuan</a:t>
            </a:r>
          </a:p>
        </p:txBody>
      </p:sp>
      <p:sp>
        <p:nvSpPr>
          <p:cNvPr id="14" name="Rounded Rectangle 13"/>
          <p:cNvSpPr/>
          <p:nvPr/>
        </p:nvSpPr>
        <p:spPr>
          <a:xfrm>
            <a:off x="3747088" y="3906258"/>
            <a:ext cx="2231403" cy="688503"/>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a:t>STOP</a:t>
            </a:r>
          </a:p>
        </p:txBody>
      </p:sp>
      <p:cxnSp>
        <p:nvCxnSpPr>
          <p:cNvPr id="24" name="Straight Connector 23"/>
          <p:cNvCxnSpPr/>
          <p:nvPr/>
        </p:nvCxnSpPr>
        <p:spPr>
          <a:xfrm flipH="1">
            <a:off x="4902852" y="2635617"/>
            <a:ext cx="4476" cy="27742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47345" y="2474182"/>
            <a:ext cx="629822"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3699549" y="4963806"/>
            <a:ext cx="2269920" cy="10806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Tunggu Persetujuan Perusahaan</a:t>
            </a:r>
          </a:p>
        </p:txBody>
      </p:sp>
      <p:cxnSp>
        <p:nvCxnSpPr>
          <p:cNvPr id="38" name="Straight Connector 37"/>
          <p:cNvCxnSpPr/>
          <p:nvPr/>
        </p:nvCxnSpPr>
        <p:spPr>
          <a:xfrm flipH="1">
            <a:off x="7810798" y="2570585"/>
            <a:ext cx="1" cy="50291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6490269" y="1190774"/>
            <a:ext cx="2860845" cy="607702"/>
          </a:xfrm>
          <a:prstGeom prst="round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a:solidFill>
                  <a:schemeClr val="tx1"/>
                </a:solidFill>
              </a:rPr>
              <a:t>PERUSAHAAN</a:t>
            </a:r>
          </a:p>
        </p:txBody>
      </p:sp>
      <p:sp>
        <p:nvSpPr>
          <p:cNvPr id="43" name="Rounded Rectangle 42"/>
          <p:cNvSpPr/>
          <p:nvPr/>
        </p:nvSpPr>
        <p:spPr>
          <a:xfrm>
            <a:off x="6990995" y="2212291"/>
            <a:ext cx="1639607" cy="3227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Login</a:t>
            </a:r>
          </a:p>
        </p:txBody>
      </p:sp>
      <p:sp>
        <p:nvSpPr>
          <p:cNvPr id="62" name="Freeform 61"/>
          <p:cNvSpPr/>
          <p:nvPr/>
        </p:nvSpPr>
        <p:spPr>
          <a:xfrm>
            <a:off x="5992556" y="4347410"/>
            <a:ext cx="899546" cy="1300562"/>
          </a:xfrm>
          <a:custGeom>
            <a:avLst/>
            <a:gdLst>
              <a:gd name="connsiteX0" fmla="*/ 0 w 899886"/>
              <a:gd name="connsiteY0" fmla="*/ 1741714 h 1741714"/>
              <a:gd name="connsiteX1" fmla="*/ 261258 w 899886"/>
              <a:gd name="connsiteY1" fmla="*/ 1727200 h 1741714"/>
              <a:gd name="connsiteX2" fmla="*/ 261258 w 899886"/>
              <a:gd name="connsiteY2" fmla="*/ 0 h 1741714"/>
              <a:gd name="connsiteX3" fmla="*/ 899886 w 899886"/>
              <a:gd name="connsiteY3" fmla="*/ 0 h 1741714"/>
              <a:gd name="connsiteX0" fmla="*/ 0 w 899886"/>
              <a:gd name="connsiteY0" fmla="*/ 1827648 h 1827648"/>
              <a:gd name="connsiteX1" fmla="*/ 261258 w 899886"/>
              <a:gd name="connsiteY1" fmla="*/ 1813134 h 1827648"/>
              <a:gd name="connsiteX2" fmla="*/ 534077 w 899886"/>
              <a:gd name="connsiteY2" fmla="*/ 0 h 1827648"/>
              <a:gd name="connsiteX3" fmla="*/ 899886 w 899886"/>
              <a:gd name="connsiteY3" fmla="*/ 85934 h 1827648"/>
              <a:gd name="connsiteX0" fmla="*/ 0 w 899886"/>
              <a:gd name="connsiteY0" fmla="*/ 1827648 h 1827648"/>
              <a:gd name="connsiteX1" fmla="*/ 469885 w 899886"/>
              <a:gd name="connsiteY1" fmla="*/ 1813134 h 1827648"/>
              <a:gd name="connsiteX2" fmla="*/ 534077 w 899886"/>
              <a:gd name="connsiteY2" fmla="*/ 0 h 1827648"/>
              <a:gd name="connsiteX3" fmla="*/ 899886 w 899886"/>
              <a:gd name="connsiteY3" fmla="*/ 85934 h 1827648"/>
              <a:gd name="connsiteX0" fmla="*/ 0 w 899886"/>
              <a:gd name="connsiteY0" fmla="*/ 1741714 h 1741714"/>
              <a:gd name="connsiteX1" fmla="*/ 469885 w 899886"/>
              <a:gd name="connsiteY1" fmla="*/ 1727200 h 1741714"/>
              <a:gd name="connsiteX2" fmla="*/ 469885 w 899886"/>
              <a:gd name="connsiteY2" fmla="*/ 0 h 1741714"/>
              <a:gd name="connsiteX3" fmla="*/ 899886 w 899886"/>
              <a:gd name="connsiteY3" fmla="*/ 0 h 1741714"/>
            </a:gdLst>
            <a:ahLst/>
            <a:cxnLst>
              <a:cxn ang="0">
                <a:pos x="connsiteX0" y="connsiteY0"/>
              </a:cxn>
              <a:cxn ang="0">
                <a:pos x="connsiteX1" y="connsiteY1"/>
              </a:cxn>
              <a:cxn ang="0">
                <a:pos x="connsiteX2" y="connsiteY2"/>
              </a:cxn>
              <a:cxn ang="0">
                <a:pos x="connsiteX3" y="connsiteY3"/>
              </a:cxn>
            </a:cxnLst>
            <a:rect l="l" t="t" r="r" b="b"/>
            <a:pathLst>
              <a:path w="899886" h="1741714">
                <a:moveTo>
                  <a:pt x="0" y="1741714"/>
                </a:moveTo>
                <a:lnTo>
                  <a:pt x="469885" y="1727200"/>
                </a:lnTo>
                <a:lnTo>
                  <a:pt x="469885" y="0"/>
                </a:lnTo>
                <a:lnTo>
                  <a:pt x="899886" y="0"/>
                </a:ln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4886672" y="4671506"/>
            <a:ext cx="4476" cy="27742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6892103" y="3073495"/>
            <a:ext cx="1639607" cy="5424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Proposal </a:t>
            </a:r>
          </a:p>
          <a:p>
            <a:pPr algn="ctr"/>
            <a:r>
              <a:rPr lang="en-US"/>
              <a:t>Masuk</a:t>
            </a:r>
          </a:p>
        </p:txBody>
      </p:sp>
      <p:sp>
        <p:nvSpPr>
          <p:cNvPr id="55" name="Rounded Rectangle 54"/>
          <p:cNvSpPr/>
          <p:nvPr/>
        </p:nvSpPr>
        <p:spPr>
          <a:xfrm>
            <a:off x="6892102" y="4052289"/>
            <a:ext cx="1639607" cy="5424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Realisasi </a:t>
            </a:r>
          </a:p>
        </p:txBody>
      </p:sp>
      <p:sp>
        <p:nvSpPr>
          <p:cNvPr id="65" name="Rounded Rectangle 64"/>
          <p:cNvSpPr/>
          <p:nvPr/>
        </p:nvSpPr>
        <p:spPr>
          <a:xfrm>
            <a:off x="9161532" y="3055386"/>
            <a:ext cx="1639607" cy="5424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Proposal Lainnya</a:t>
            </a:r>
          </a:p>
        </p:txBody>
      </p:sp>
      <p:sp>
        <p:nvSpPr>
          <p:cNvPr id="66" name="Rounded Rectangle 65"/>
          <p:cNvSpPr/>
          <p:nvPr/>
        </p:nvSpPr>
        <p:spPr>
          <a:xfrm>
            <a:off x="9235401" y="2212291"/>
            <a:ext cx="1639607" cy="3227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Daftar</a:t>
            </a:r>
          </a:p>
        </p:txBody>
      </p:sp>
      <p:cxnSp>
        <p:nvCxnSpPr>
          <p:cNvPr id="67" name="Straight Connector 66"/>
          <p:cNvCxnSpPr>
            <a:endCxn id="54" idx="1"/>
          </p:cNvCxnSpPr>
          <p:nvPr/>
        </p:nvCxnSpPr>
        <p:spPr>
          <a:xfrm>
            <a:off x="5610792" y="3306705"/>
            <a:ext cx="1281311"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8531710" y="3306705"/>
            <a:ext cx="629822"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8630602" y="2385364"/>
            <a:ext cx="629822" cy="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926916" y="3638249"/>
            <a:ext cx="4476" cy="27742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776312" y="3573630"/>
            <a:ext cx="1" cy="50291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Freeform 71"/>
          <p:cNvSpPr/>
          <p:nvPr/>
        </p:nvSpPr>
        <p:spPr>
          <a:xfrm rot="5400000">
            <a:off x="8561084" y="3796580"/>
            <a:ext cx="539377" cy="2134411"/>
          </a:xfrm>
          <a:custGeom>
            <a:avLst/>
            <a:gdLst>
              <a:gd name="connsiteX0" fmla="*/ 0 w 899886"/>
              <a:gd name="connsiteY0" fmla="*/ 1741714 h 1741714"/>
              <a:gd name="connsiteX1" fmla="*/ 261258 w 899886"/>
              <a:gd name="connsiteY1" fmla="*/ 1727200 h 1741714"/>
              <a:gd name="connsiteX2" fmla="*/ 261258 w 899886"/>
              <a:gd name="connsiteY2" fmla="*/ 0 h 1741714"/>
              <a:gd name="connsiteX3" fmla="*/ 899886 w 899886"/>
              <a:gd name="connsiteY3" fmla="*/ 0 h 1741714"/>
              <a:gd name="connsiteX0" fmla="*/ 0 w 899886"/>
              <a:gd name="connsiteY0" fmla="*/ 1827648 h 1827648"/>
              <a:gd name="connsiteX1" fmla="*/ 261258 w 899886"/>
              <a:gd name="connsiteY1" fmla="*/ 1813134 h 1827648"/>
              <a:gd name="connsiteX2" fmla="*/ 534077 w 899886"/>
              <a:gd name="connsiteY2" fmla="*/ 0 h 1827648"/>
              <a:gd name="connsiteX3" fmla="*/ 899886 w 899886"/>
              <a:gd name="connsiteY3" fmla="*/ 85934 h 1827648"/>
              <a:gd name="connsiteX0" fmla="*/ 0 w 899886"/>
              <a:gd name="connsiteY0" fmla="*/ 1827648 h 1827648"/>
              <a:gd name="connsiteX1" fmla="*/ 469885 w 899886"/>
              <a:gd name="connsiteY1" fmla="*/ 1813134 h 1827648"/>
              <a:gd name="connsiteX2" fmla="*/ 534077 w 899886"/>
              <a:gd name="connsiteY2" fmla="*/ 0 h 1827648"/>
              <a:gd name="connsiteX3" fmla="*/ 899886 w 899886"/>
              <a:gd name="connsiteY3" fmla="*/ 85934 h 1827648"/>
              <a:gd name="connsiteX0" fmla="*/ 0 w 899886"/>
              <a:gd name="connsiteY0" fmla="*/ 1741714 h 1741714"/>
              <a:gd name="connsiteX1" fmla="*/ 469885 w 899886"/>
              <a:gd name="connsiteY1" fmla="*/ 1727200 h 1741714"/>
              <a:gd name="connsiteX2" fmla="*/ 469885 w 899886"/>
              <a:gd name="connsiteY2" fmla="*/ 0 h 1741714"/>
              <a:gd name="connsiteX3" fmla="*/ 899886 w 899886"/>
              <a:gd name="connsiteY3" fmla="*/ 0 h 1741714"/>
            </a:gdLst>
            <a:ahLst/>
            <a:cxnLst>
              <a:cxn ang="0">
                <a:pos x="connsiteX0" y="connsiteY0"/>
              </a:cxn>
              <a:cxn ang="0">
                <a:pos x="connsiteX1" y="connsiteY1"/>
              </a:cxn>
              <a:cxn ang="0">
                <a:pos x="connsiteX2" y="connsiteY2"/>
              </a:cxn>
              <a:cxn ang="0">
                <a:pos x="connsiteX3" y="connsiteY3"/>
              </a:cxn>
            </a:cxnLst>
            <a:rect l="l" t="t" r="r" b="b"/>
            <a:pathLst>
              <a:path w="899886" h="1741714">
                <a:moveTo>
                  <a:pt x="0" y="1741714"/>
                </a:moveTo>
                <a:lnTo>
                  <a:pt x="469885" y="1727200"/>
                </a:lnTo>
                <a:lnTo>
                  <a:pt x="469885" y="0"/>
                </a:lnTo>
                <a:lnTo>
                  <a:pt x="899886" y="0"/>
                </a:ln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7993511" y="5146904"/>
            <a:ext cx="3812848" cy="897537"/>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a:solidFill>
                  <a:schemeClr val="tx1"/>
                </a:solidFill>
              </a:rPr>
              <a:t>SISTEM INFORMASI</a:t>
            </a:r>
          </a:p>
          <a:p>
            <a:pPr algn="ctr"/>
            <a:r>
              <a:rPr lang="en-US" sz="2800" b="1">
                <a:solidFill>
                  <a:schemeClr val="tx1"/>
                </a:solidFill>
              </a:rPr>
              <a:t>CSR &amp; PKBL</a:t>
            </a:r>
          </a:p>
        </p:txBody>
      </p:sp>
      <p:sp>
        <p:nvSpPr>
          <p:cNvPr id="74" name="矩形 14"/>
          <p:cNvSpPr/>
          <p:nvPr/>
        </p:nvSpPr>
        <p:spPr>
          <a:xfrm flipH="1">
            <a:off x="0" y="6115050"/>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
        <p:nvSpPr>
          <p:cNvPr id="75" name="矩形 14"/>
          <p:cNvSpPr/>
          <p:nvPr/>
        </p:nvSpPr>
        <p:spPr>
          <a:xfrm rot="10800000" flipH="1">
            <a:off x="0" y="-54918"/>
            <a:ext cx="12192000" cy="771525"/>
          </a:xfrm>
          <a:custGeom>
            <a:avLst/>
            <a:gdLst>
              <a:gd name="connsiteX0" fmla="*/ 0 w 12192000"/>
              <a:gd name="connsiteY0" fmla="*/ 0 h 663915"/>
              <a:gd name="connsiteX1" fmla="*/ 12192000 w 12192000"/>
              <a:gd name="connsiteY1" fmla="*/ 0 h 663915"/>
              <a:gd name="connsiteX2" fmla="*/ 12192000 w 12192000"/>
              <a:gd name="connsiteY2" fmla="*/ 663915 h 663915"/>
              <a:gd name="connsiteX3" fmla="*/ 0 w 12192000"/>
              <a:gd name="connsiteY3" fmla="*/ 663915 h 663915"/>
              <a:gd name="connsiteX4" fmla="*/ 0 w 12192000"/>
              <a:gd name="connsiteY4" fmla="*/ 0 h 663915"/>
              <a:gd name="connsiteX0" fmla="*/ 0 w 12192000"/>
              <a:gd name="connsiteY0" fmla="*/ 220133 h 884048"/>
              <a:gd name="connsiteX1" fmla="*/ 12192000 w 12192000"/>
              <a:gd name="connsiteY1" fmla="*/ 220133 h 884048"/>
              <a:gd name="connsiteX2" fmla="*/ 12192000 w 12192000"/>
              <a:gd name="connsiteY2" fmla="*/ 884048 h 884048"/>
              <a:gd name="connsiteX3" fmla="*/ 0 w 12192000"/>
              <a:gd name="connsiteY3" fmla="*/ 884048 h 884048"/>
              <a:gd name="connsiteX4" fmla="*/ 0 w 12192000"/>
              <a:gd name="connsiteY4" fmla="*/ 220133 h 884048"/>
              <a:gd name="connsiteX0" fmla="*/ 0 w 12192000"/>
              <a:gd name="connsiteY0" fmla="*/ 186551 h 850466"/>
              <a:gd name="connsiteX1" fmla="*/ 12192000 w 12192000"/>
              <a:gd name="connsiteY1" fmla="*/ 338951 h 850466"/>
              <a:gd name="connsiteX2" fmla="*/ 12192000 w 12192000"/>
              <a:gd name="connsiteY2" fmla="*/ 850466 h 850466"/>
              <a:gd name="connsiteX3" fmla="*/ 0 w 12192000"/>
              <a:gd name="connsiteY3" fmla="*/ 850466 h 850466"/>
              <a:gd name="connsiteX4" fmla="*/ 0 w 12192000"/>
              <a:gd name="connsiteY4" fmla="*/ 186551 h 850466"/>
              <a:gd name="connsiteX0" fmla="*/ 0 w 12192000"/>
              <a:gd name="connsiteY0" fmla="*/ 108198 h 772113"/>
              <a:gd name="connsiteX1" fmla="*/ 12192000 w 12192000"/>
              <a:gd name="connsiteY1" fmla="*/ 260598 h 772113"/>
              <a:gd name="connsiteX2" fmla="*/ 12192000 w 12192000"/>
              <a:gd name="connsiteY2" fmla="*/ 772113 h 772113"/>
              <a:gd name="connsiteX3" fmla="*/ 0 w 12192000"/>
              <a:gd name="connsiteY3" fmla="*/ 772113 h 772113"/>
              <a:gd name="connsiteX4" fmla="*/ 0 w 12192000"/>
              <a:gd name="connsiteY4" fmla="*/ 108198 h 77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72113">
                <a:moveTo>
                  <a:pt x="0" y="108198"/>
                </a:moveTo>
                <a:cubicBezTo>
                  <a:pt x="1435100" y="-387102"/>
                  <a:pt x="7759700" y="1022598"/>
                  <a:pt x="12192000" y="260598"/>
                </a:cubicBezTo>
                <a:lnTo>
                  <a:pt x="12192000" y="772113"/>
                </a:lnTo>
                <a:lnTo>
                  <a:pt x="0" y="772113"/>
                </a:lnTo>
                <a:lnTo>
                  <a:pt x="0" y="108198"/>
                </a:lnTo>
                <a:close/>
              </a:path>
            </a:pathLst>
          </a:custGeom>
          <a:solidFill>
            <a:srgbClr val="55A03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964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par>
                                <p:cTn id="8" presetID="22" presetClass="entr" presetSubtype="8"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8728</TotalTime>
  <Words>1096</Words>
  <Application>Microsoft Macintosh PowerPoint</Application>
  <PresentationFormat>Widescreen</PresentationFormat>
  <Paragraphs>180</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Impact</vt:lpstr>
      <vt:lpstr>Tahoma</vt:lpstr>
      <vt:lpstr>Times New Roman</vt:lpstr>
      <vt:lpstr>宋体</vt:lpstr>
      <vt:lpstr>微软雅黑</vt:lpstr>
      <vt:lpstr>等线</vt:lpstr>
      <vt:lpstr>Arial</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绿色环境保护主题PPT幻灯片</dc:title>
  <dc:creator>第一PPT</dc:creator>
  <cp:keywords>www.1ppt.com</cp:keywords>
  <cp:lastModifiedBy>Microsoft Office User</cp:lastModifiedBy>
  <cp:revision>650</cp:revision>
  <cp:lastPrinted>2019-04-01T02:24:38Z</cp:lastPrinted>
  <dcterms:created xsi:type="dcterms:W3CDTF">2015-08-21T12:41:56Z</dcterms:created>
  <dcterms:modified xsi:type="dcterms:W3CDTF">2019-08-06T01:53:47Z</dcterms:modified>
</cp:coreProperties>
</file>